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7" r:id="rId2"/>
    <p:sldId id="274" r:id="rId3"/>
    <p:sldId id="258" r:id="rId4"/>
    <p:sldId id="259" r:id="rId5"/>
    <p:sldId id="260" r:id="rId6"/>
    <p:sldId id="264" r:id="rId7"/>
    <p:sldId id="261" r:id="rId8"/>
    <p:sldId id="263" r:id="rId9"/>
    <p:sldId id="262" r:id="rId10"/>
    <p:sldId id="265" r:id="rId11"/>
    <p:sldId id="266" r:id="rId12"/>
    <p:sldId id="267" r:id="rId13"/>
    <p:sldId id="268" r:id="rId14"/>
    <p:sldId id="269" r:id="rId15"/>
    <p:sldId id="272" r:id="rId16"/>
    <p:sldId id="270" r:id="rId17"/>
    <p:sldId id="273" r:id="rId18"/>
    <p:sldId id="277" r:id="rId19"/>
    <p:sldId id="275" r:id="rId20"/>
    <p:sldId id="276" r:id="rId21"/>
    <p:sldId id="279" r:id="rId22"/>
    <p:sldId id="280" r:id="rId23"/>
    <p:sldId id="281" r:id="rId24"/>
    <p:sldId id="282" r:id="rId25"/>
    <p:sldId id="283" r:id="rId26"/>
  </p:sldIdLst>
  <p:sldSz cx="12192000" cy="6858000"/>
  <p:notesSz cx="6858000" cy="91440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47" d="100"/>
          <a:sy n="147" d="100"/>
        </p:scale>
        <p:origin x="74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DB7E03-661F-4C0B-9E36-F84246C76B04}" type="datetimeFigureOut">
              <a:rPr lang="nl-BE" smtClean="0"/>
              <a:t>24/10/2025</a:t>
            </a:fld>
            <a:endParaRPr lang="nl-BE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D23A2B-3A7C-4F06-8B68-513F80AFACE2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508886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23A2B-3A7C-4F06-8B68-513F80AFACE2}" type="slidenum">
              <a:rPr lang="nl-BE" smtClean="0"/>
              <a:t>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322861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A15B7B-BBE9-6DA8-D0C5-AFD360EB9D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49C8022B-6A22-CB30-9777-6545EB1189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en-GB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0088C8BB-8458-931E-B32F-44770F5E2D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D27B6-AA54-438A-B305-2FFED2422A68}" type="datetimeFigureOut">
              <a:rPr lang="en-GB" smtClean="0"/>
              <a:t>24/10/2025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EF423BC5-7F94-EEBA-54AD-4834353A70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42E63DFC-A470-C148-B31C-5E68EF4ACD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441FD-AD69-446A-B7A3-B7B87AA4F15D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13988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AA9B0BA-71CB-6A9E-9034-B9B95C632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522642D7-781E-FDA6-9815-E00F469D70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CD07504B-52BE-5B8C-EAD2-1431CA166C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D27B6-AA54-438A-B305-2FFED2422A68}" type="datetimeFigureOut">
              <a:rPr lang="en-GB" smtClean="0"/>
              <a:t>24/10/2025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6C4601FF-1065-FBE1-A994-1E42D088B5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D048D33B-BBD5-618C-D5CD-0C9E66A76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441FD-AD69-446A-B7A3-B7B87AA4F15D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46455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86F07559-3F20-4E26-FDCC-2A7F574A9CA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C6ED7AE6-21BE-937C-C754-54BC21D32B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24DD8B7F-A728-C112-3244-8731BC8E87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D27B6-AA54-438A-B305-2FFED2422A68}" type="datetimeFigureOut">
              <a:rPr lang="en-GB" smtClean="0"/>
              <a:t>24/10/2025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88555EF6-E6F6-890C-ACD1-886D3161D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727C116A-FDC9-170F-65D2-8722E24A7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441FD-AD69-446A-B7A3-B7B87AA4F15D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14916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26117D-866D-6013-2E0B-E2716D5C74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A62B33C-F4DE-008F-94F4-BCE42D6D8D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EF8BE6C-6B86-C2CA-55B2-FD2B25258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D27B6-AA54-438A-B305-2FFED2422A68}" type="datetimeFigureOut">
              <a:rPr lang="en-GB" smtClean="0"/>
              <a:t>24/10/2025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8C60ECA4-9ED8-DEA6-AC7B-27AB3A00AD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5535D7B6-612A-AD0E-6396-2C968D9EF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441FD-AD69-446A-B7A3-B7B87AA4F15D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08495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C044A3D-9405-6E41-D78E-D1D7D840A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3F9F18A7-E64B-068D-6B33-3B6CD662C0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66B7FD6-B952-0704-8159-30216C32DE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D27B6-AA54-438A-B305-2FFED2422A68}" type="datetimeFigureOut">
              <a:rPr lang="en-GB" smtClean="0"/>
              <a:t>24/10/2025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1549613A-81DC-1462-D6DD-DE431C6A2E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98459438-B390-2056-4FE2-7EC822F5E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441FD-AD69-446A-B7A3-B7B87AA4F15D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51561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78339C4-7A86-12B3-AE4A-2B4165A151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821280B-64E9-573E-B860-EF70ED5FDC2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E8B118CF-942F-5F44-4A4F-3C08633894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B96F715B-E86E-4C4B-1D71-B7EBFDE64D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D27B6-AA54-438A-B305-2FFED2422A68}" type="datetimeFigureOut">
              <a:rPr lang="en-GB" smtClean="0"/>
              <a:t>24/10/2025</a:t>
            </a:fld>
            <a:endParaRPr lang="en-GB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E385324D-0A0C-A65A-1A3D-6C3148512D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232E125E-7CFC-D5C1-7EE3-768E95402A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441FD-AD69-446A-B7A3-B7B87AA4F15D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06990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E0B3AA-7946-3736-1527-6C9DC58DA4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A260026-96C3-175C-1D37-C385CA563D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89A85D39-1134-56EA-3FB0-23B4CAD150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030FB4A0-B04B-A76E-9195-75ACA9CC53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76DD1DAC-8C09-9EDC-32C0-7E156A8E21E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B78D21D8-7D32-D541-34DD-0815D52F4A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D27B6-AA54-438A-B305-2FFED2422A68}" type="datetimeFigureOut">
              <a:rPr lang="en-GB" smtClean="0"/>
              <a:t>24/10/2025</a:t>
            </a:fld>
            <a:endParaRPr lang="en-GB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98A3BC21-3DE6-7474-28E6-58815B009F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36C48F14-B35A-A610-654F-D6E99ADBA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441FD-AD69-446A-B7A3-B7B87AA4F15D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89032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0EFF94-2E12-C380-B072-FEDCBD95F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EE637C84-3108-0574-F688-116F9D9291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D27B6-AA54-438A-B305-2FFED2422A68}" type="datetimeFigureOut">
              <a:rPr lang="en-GB" smtClean="0"/>
              <a:t>24/10/2025</a:t>
            </a:fld>
            <a:endParaRPr lang="en-GB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47D3E80D-E7D7-F567-DF17-FBED116498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43E9D7AD-0111-44AF-E11C-892204E5BB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441FD-AD69-446A-B7A3-B7B87AA4F15D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80796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026C8F5F-3C74-147C-9F67-FEF46DCD7D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D27B6-AA54-438A-B305-2FFED2422A68}" type="datetimeFigureOut">
              <a:rPr lang="en-GB" smtClean="0"/>
              <a:t>24/10/2025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4308D9C3-83F7-1FA4-3A12-8B6F7C328B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6679C50D-1C7D-AE96-7609-F8F87CF6A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441FD-AD69-446A-B7A3-B7B87AA4F15D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09711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253356-58AA-A414-1F0B-BA61654A7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3EDEEF7-A6FE-A5A4-6CEB-409B0FE4EF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D871F277-7BFE-E62C-60CD-BA5EBEA254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8DE07D58-6B13-7B0A-0FBD-9B16B163C8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D27B6-AA54-438A-B305-2FFED2422A68}" type="datetimeFigureOut">
              <a:rPr lang="en-GB" smtClean="0"/>
              <a:t>24/10/2025</a:t>
            </a:fld>
            <a:endParaRPr lang="en-GB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889B807E-FB1B-AA46-FED0-45C265605A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9CEB5844-ACD5-7685-0397-3A695069C7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441FD-AD69-446A-B7A3-B7B87AA4F15D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7446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806493-AE4C-F1DB-F510-5BE5F70819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1B090CD6-6BFF-7B63-374F-E4D6AC63142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276248B2-C087-70E0-A060-021EB21A38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07837217-8495-FC81-0483-6E51B25D5D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D27B6-AA54-438A-B305-2FFED2422A68}" type="datetimeFigureOut">
              <a:rPr lang="en-GB" smtClean="0"/>
              <a:t>24/10/2025</a:t>
            </a:fld>
            <a:endParaRPr lang="en-GB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8829A5E8-C7F0-5DC2-E812-6CA7E2F49B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C4C0C9E4-A634-5EC9-E7B3-5035B8995E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441FD-AD69-446A-B7A3-B7B87AA4F15D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8716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1120A274-CF4B-C6DB-1E80-2CDBEF3AFD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539FC5E-C9CF-D0DA-B86B-AE43B2CAE5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3022A2F7-62F8-3F62-5DF4-2ED946A7AA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C5D27B6-AA54-438A-B305-2FFED2422A68}" type="datetimeFigureOut">
              <a:rPr lang="en-GB" smtClean="0"/>
              <a:t>24/10/2025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ECD74F77-BC59-5D5F-CC2A-B135B60CD6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8F553752-6C31-6B91-7B41-A4878BFCC6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8F441FD-AD69-446A-B7A3-B7B87AA4F15D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83760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46EDDA-160F-ACC8-BAA8-BE329F21F35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Analyse I, </a:t>
            </a:r>
            <a:r>
              <a:rPr lang="en-GB" dirty="0" err="1"/>
              <a:t>Oefenzitting</a:t>
            </a:r>
            <a:r>
              <a:rPr lang="en-GB" dirty="0"/>
              <a:t> 3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BAC92F39-0B86-45D7-CF47-7DB5F5D0CB0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Jasper.Visterin@kuleuven.be</a:t>
            </a:r>
          </a:p>
        </p:txBody>
      </p:sp>
    </p:spTree>
    <p:extLst>
      <p:ext uri="{BB962C8B-B14F-4D97-AF65-F5344CB8AC3E}">
        <p14:creationId xmlns:p14="http://schemas.microsoft.com/office/powerpoint/2010/main" val="21469101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39DC4E9-4D05-634C-6EEF-C6B68A7D5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 dirty="0"/>
              <a:t>Heeft een rij met meer dan één ophopingspunt een limiet?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D720797-C5E5-4E6F-BB44-181A2F3226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Een limiterende waarde moet voor alle deelrijen hetzelfde zijn</a:t>
            </a:r>
          </a:p>
          <a:p>
            <a:r>
              <a:rPr lang="nl-NL" dirty="0"/>
              <a:t>dus er kan geen enkele limiet zijn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140181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>
            <a:extLst>
              <a:ext uri="{FF2B5EF4-FFF2-40B4-BE49-F238E27FC236}">
                <a16:creationId xmlns:a16="http://schemas.microsoft.com/office/drawing/2014/main" id="{0A2B0C6F-ED37-FF01-53F2-4A391168AB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6254" y="1082426"/>
            <a:ext cx="7614473" cy="5710854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E6F3EC4-4456-7F81-0228-E5D6C73D1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Bovenlimiet</a:t>
            </a:r>
            <a:r>
              <a:rPr lang="nl-BE" dirty="0"/>
              <a:t> en </a:t>
            </a:r>
            <a:r>
              <a:rPr lang="nl-BE" dirty="0" err="1"/>
              <a:t>Onderlimiet</a:t>
            </a:r>
            <a:endParaRPr lang="nl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kstvak 2">
                <a:extLst>
                  <a:ext uri="{FF2B5EF4-FFF2-40B4-BE49-F238E27FC236}">
                    <a16:creationId xmlns:a16="http://schemas.microsoft.com/office/drawing/2014/main" id="{207E044A-49FF-036F-8B4F-13393467CA32}"/>
                  </a:ext>
                </a:extLst>
              </p:cNvPr>
              <p:cNvSpPr txBox="1"/>
              <p:nvPr/>
            </p:nvSpPr>
            <p:spPr>
              <a:xfrm>
                <a:off x="7204866" y="1943664"/>
                <a:ext cx="4987134" cy="27593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nl-BE" sz="3200" b="0" i="0" smtClean="0">
                        <a:latin typeface="Cambria Math" panose="02040503050406030204" pitchFamily="18" charset="0"/>
                      </a:rPr>
                      <m:t>Λ</m:t>
                    </m:r>
                    <m:r>
                      <a:rPr lang="nl-BE" sz="32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nl-BE" sz="32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nl-BE" sz="320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nl-BE" sz="3200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nl-BE" sz="32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nl-BE" sz="3200" i="1">
                                <a:latin typeface="Cambria Math" panose="02040503050406030204" pitchFamily="18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func>
                          <m:funcPr>
                            <m:ctrlPr>
                              <a:rPr lang="nl-BE" sz="32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nl-BE" sz="3200" b="0" i="0" smtClean="0">
                                <a:latin typeface="Cambria Math" panose="02040503050406030204" pitchFamily="18" charset="0"/>
                              </a:rPr>
                              <m:t>sup</m:t>
                            </m:r>
                          </m:fName>
                          <m:e>
                            <m:sSub>
                              <m:sSubPr>
                                <m:ctrlPr>
                                  <a:rPr lang="nl-BE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nl-BE" sz="32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nl-BE" sz="32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func>
                      </m:e>
                    </m:func>
                    <m:r>
                      <a:rPr lang="nl-BE" sz="32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nl-BE" sz="32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nl-BE" sz="320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nl-BE" sz="3200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nl-BE" sz="32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nl-BE" sz="3200" i="1">
                                <a:latin typeface="Cambria Math" panose="02040503050406030204" pitchFamily="18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nl-BE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nl-BE" sz="32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nl-BE" sz="32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func>
                  </m:oMath>
                </a14:m>
                <a:r>
                  <a:rPr lang="nl-BE" sz="3200" dirty="0"/>
                  <a:t>,    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nl-BE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sz="32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nl-BE" sz="3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nl-BE" sz="32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nl-BE" sz="32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nl-BE" sz="3200" b="0" i="0" smtClean="0">
                            <a:latin typeface="Cambria Math" panose="02040503050406030204" pitchFamily="18" charset="0"/>
                          </a:rPr>
                          <m:t>sup</m:t>
                        </m:r>
                      </m:fName>
                      <m:e>
                        <m:d>
                          <m:dPr>
                            <m:begChr m:val="{"/>
                            <m:endChr m:val="}"/>
                            <m:ctrlPr>
                              <a:rPr lang="nl-BE" sz="3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nl-BE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nl-BE" sz="32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nl-BE" sz="32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nl-BE" sz="3200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nl-BE" sz="32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nl-BE" sz="3200" b="0" i="1" smtClean="0">
                                <a:latin typeface="Cambria Math" panose="02040503050406030204" pitchFamily="18" charset="0"/>
                              </a:rPr>
                              <m:t>≥</m:t>
                            </m:r>
                            <m:r>
                              <a:rPr lang="nl-BE" sz="32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e>
                    </m:func>
                  </m:oMath>
                </a14:m>
                <a:r>
                  <a:rPr lang="nl-BE" sz="3200" dirty="0"/>
                  <a:t> </a:t>
                </a:r>
              </a:p>
              <a:p>
                <a:endParaRPr lang="nl-BE" sz="3200" dirty="0"/>
              </a:p>
              <a:p>
                <a14:m>
                  <m:oMath xmlns:m="http://schemas.openxmlformats.org/officeDocument/2006/math">
                    <m:r>
                      <a:rPr lang="nl-BE" sz="3200" i="1">
                        <a:latin typeface="Cambria Math" panose="02040503050406030204" pitchFamily="18" charset="0"/>
                      </a:rPr>
                      <m:t>𝜆</m:t>
                    </m:r>
                    <m:r>
                      <a:rPr lang="nl-BE" sz="3200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nl-BE" sz="32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nl-BE" sz="320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nl-BE" sz="3200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nl-BE" sz="32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nl-BE" sz="3200" i="1">
                                <a:latin typeface="Cambria Math" panose="02040503050406030204" pitchFamily="18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func>
                          <m:funcPr>
                            <m:ctrlPr>
                              <a:rPr lang="nl-BE" sz="32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nl-BE" sz="3200">
                                <a:latin typeface="Cambria Math" panose="02040503050406030204" pitchFamily="18" charset="0"/>
                              </a:rPr>
                              <m:t>inf</m:t>
                            </m:r>
                          </m:fName>
                          <m:e>
                            <m:sSub>
                              <m:sSubPr>
                                <m:ctrlPr>
                                  <a:rPr lang="nl-BE" sz="3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nl-BE" sz="32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nl-BE" sz="32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func>
                      </m:e>
                    </m:func>
                    <m:r>
                      <a:rPr lang="nl-BE" sz="3200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nl-BE" sz="32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nl-BE" sz="320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nl-BE" sz="3200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nl-BE" sz="32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nl-BE" sz="3200" i="1">
                                <a:latin typeface="Cambria Math" panose="02040503050406030204" pitchFamily="18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nl-BE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nl-BE" sz="32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nl-BE" sz="32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func>
                  </m:oMath>
                </a14:m>
                <a:r>
                  <a:rPr lang="nl-BE" sz="3200" dirty="0"/>
                  <a:t>,     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nl-BE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sz="32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nl-BE" sz="32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nl-BE" sz="3200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nl-BE" sz="32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nl-BE" sz="3200">
                            <a:latin typeface="Cambria Math" panose="02040503050406030204" pitchFamily="18" charset="0"/>
                          </a:rPr>
                          <m:t>inf</m:t>
                        </m:r>
                      </m:fName>
                      <m:e>
                        <m:d>
                          <m:dPr>
                            <m:begChr m:val="{"/>
                            <m:endChr m:val="}"/>
                            <m:ctrlPr>
                              <a:rPr lang="nl-BE" sz="3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nl-BE" sz="3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nl-BE" sz="32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nl-BE" sz="32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nl-BE" sz="32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nl-BE" sz="32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nl-BE" sz="3200" i="1">
                                <a:latin typeface="Cambria Math" panose="02040503050406030204" pitchFamily="18" charset="0"/>
                              </a:rPr>
                              <m:t>≥</m:t>
                            </m:r>
                            <m:r>
                              <a:rPr lang="nl-BE" sz="32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e>
                    </m:func>
                  </m:oMath>
                </a14:m>
                <a:r>
                  <a:rPr lang="nl-BE" sz="3200" dirty="0"/>
                  <a:t> </a:t>
                </a:r>
              </a:p>
            </p:txBody>
          </p:sp>
        </mc:Choice>
        <mc:Fallback xmlns="">
          <p:sp>
            <p:nvSpPr>
              <p:cNvPr id="3" name="Tekstvak 2">
                <a:extLst>
                  <a:ext uri="{FF2B5EF4-FFF2-40B4-BE49-F238E27FC236}">
                    <a16:creationId xmlns:a16="http://schemas.microsoft.com/office/drawing/2014/main" id="{207E044A-49FF-036F-8B4F-13393467CA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4866" y="1943664"/>
                <a:ext cx="4987134" cy="2759345"/>
              </a:xfrm>
              <a:prstGeom prst="rect">
                <a:avLst/>
              </a:prstGeom>
              <a:blipFill>
                <a:blip r:embed="rId3"/>
                <a:stretch>
                  <a:fillRect t="-4204" r="-3912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54594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el 1">
                <a:extLst>
                  <a:ext uri="{FF2B5EF4-FFF2-40B4-BE49-F238E27FC236}">
                    <a16:creationId xmlns:a16="http://schemas.microsoft.com/office/drawing/2014/main" id="{7DA15766-0D66-F580-CBA2-9C01024A6D0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nl-BE" dirty="0"/>
                  <a:t>Wat als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nl-BE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nl-BE" b="0" i="0" smtClean="0">
                            <a:latin typeface="Cambria Math" panose="02040503050406030204" pitchFamily="18" charset="0"/>
                          </a:rPr>
                          <m:t>lim</m:t>
                        </m:r>
                      </m:fName>
                      <m:e>
                        <m:r>
                          <m:rPr>
                            <m:sty m:val="p"/>
                          </m:rPr>
                          <a:rPr lang="nl-BE" b="0" i="1" smtClean="0">
                            <a:latin typeface="Cambria Math" panose="02040503050406030204" pitchFamily="18" charset="0"/>
                          </a:rPr>
                          <m:t>sup</m:t>
                        </m:r>
                      </m:e>
                    </m:func>
                    <m:r>
                      <a:rPr lang="nl-BE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nl-BE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nl-BE">
                            <a:latin typeface="Cambria Math" panose="02040503050406030204" pitchFamily="18" charset="0"/>
                          </a:rPr>
                          <m:t>lim</m:t>
                        </m:r>
                      </m:fName>
                      <m:e>
                        <m:r>
                          <m:rPr>
                            <m:sty m:val="p"/>
                          </m:rPr>
                          <a:rPr lang="nl-BE" b="0" i="0" smtClean="0">
                            <a:latin typeface="Cambria Math" panose="02040503050406030204" pitchFamily="18" charset="0"/>
                          </a:rPr>
                          <m:t>inf</m:t>
                        </m:r>
                      </m:e>
                    </m:func>
                  </m:oMath>
                </a14:m>
                <a:r>
                  <a:rPr lang="nl-BE" dirty="0"/>
                  <a:t>? </a:t>
                </a:r>
              </a:p>
            </p:txBody>
          </p:sp>
        </mc:Choice>
        <mc:Fallback xmlns="">
          <p:sp>
            <p:nvSpPr>
              <p:cNvPr id="2" name="Titel 1">
                <a:extLst>
                  <a:ext uri="{FF2B5EF4-FFF2-40B4-BE49-F238E27FC236}">
                    <a16:creationId xmlns:a16="http://schemas.microsoft.com/office/drawing/2014/main" id="{7DA15766-0D66-F580-CBA2-9C01024A6D0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jdelijke aanduiding voor inhoud 2">
                <a:extLst>
                  <a:ext uri="{FF2B5EF4-FFF2-40B4-BE49-F238E27FC236}">
                    <a16:creationId xmlns:a16="http://schemas.microsoft.com/office/drawing/2014/main" id="{437180D4-E4AE-5B43-15A1-5C7C847C6E3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nl-BE" dirty="0"/>
                  <a:t>Dan bestaat de limiet is deze gelijk aan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nl-BE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nl-BE">
                            <a:latin typeface="Cambria Math" panose="02040503050406030204" pitchFamily="18" charset="0"/>
                          </a:rPr>
                          <m:t>lim</m:t>
                        </m:r>
                      </m:fName>
                      <m:e>
                        <m:r>
                          <m:rPr>
                            <m:sty m:val="p"/>
                          </m:rPr>
                          <a:rPr lang="nl-BE" i="1">
                            <a:latin typeface="Cambria Math" panose="02040503050406030204" pitchFamily="18" charset="0"/>
                          </a:rPr>
                          <m:t>sup</m:t>
                        </m:r>
                      </m:e>
                    </m:func>
                    <m:r>
                      <a:rPr lang="nl-BE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nl-BE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nl-BE">
                            <a:latin typeface="Cambria Math" panose="02040503050406030204" pitchFamily="18" charset="0"/>
                          </a:rPr>
                          <m:t>lim</m:t>
                        </m:r>
                      </m:fName>
                      <m:e>
                        <m:r>
                          <m:rPr>
                            <m:sty m:val="p"/>
                          </m:rPr>
                          <a:rPr lang="nl-BE">
                            <a:latin typeface="Cambria Math" panose="02040503050406030204" pitchFamily="18" charset="0"/>
                          </a:rPr>
                          <m:t>inf</m:t>
                        </m:r>
                      </m:e>
                    </m:func>
                  </m:oMath>
                </a14:m>
                <a:endParaRPr lang="nl-BE" dirty="0"/>
              </a:p>
              <a:p>
                <a:r>
                  <a:rPr lang="nl-BE" dirty="0"/>
                  <a:t>Voor </a:t>
                </a:r>
                <a14:m>
                  <m:oMath xmlns:m="http://schemas.openxmlformats.org/officeDocument/2006/math">
                    <m:r>
                      <a:rPr lang="nl-BE" i="1">
                        <a:latin typeface="Cambria Math" panose="02040503050406030204" pitchFamily="18" charset="0"/>
                      </a:rPr>
                      <m:t>∀</m:t>
                    </m:r>
                    <m:r>
                      <a:rPr lang="nl-BE" i="1">
                        <a:latin typeface="Cambria Math" panose="02040503050406030204" pitchFamily="18" charset="0"/>
                      </a:rPr>
                      <m:t>𝜖</m:t>
                    </m:r>
                    <m:r>
                      <a:rPr lang="nl-BE" i="1">
                        <a:latin typeface="Cambria Math" panose="02040503050406030204" pitchFamily="18" charset="0"/>
                      </a:rPr>
                      <m:t>&gt;0,∃</m:t>
                    </m:r>
                    <m:r>
                      <a:rPr lang="nl-BE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nl-BE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nl-BE" i="1">
                        <a:latin typeface="Cambria Math" panose="02040503050406030204" pitchFamily="18" charset="0"/>
                      </a:rPr>
                      <m:t>ℕ</m:t>
                    </m:r>
                  </m:oMath>
                </a14:m>
                <a:r>
                  <a:rPr lang="nl-BE" dirty="0"/>
                  <a:t> en </a:t>
                </a:r>
                <a:r>
                  <a:rPr lang="nl-BE" dirty="0" err="1"/>
                  <a:t>bovenlimiet</a:t>
                </a:r>
                <a:r>
                  <a:rPr lang="nl-BE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nl-BE">
                        <a:latin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nl-BE" dirty="0"/>
                  <a:t> geldt er</a:t>
                </a:r>
              </a:p>
              <a:p>
                <a:endParaRPr lang="nl-BE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B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BE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nl-BE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nl-BE" i="1">
                          <a:latin typeface="Cambria Math" panose="02040503050406030204" pitchFamily="18" charset="0"/>
                        </a:rPr>
                        <m:t>&lt;</m:t>
                      </m:r>
                      <m:r>
                        <m:rPr>
                          <m:sty m:val="p"/>
                        </m:rPr>
                        <a:rPr lang="nl-BE" b="0" i="0" smtClean="0">
                          <a:latin typeface="Cambria Math" panose="02040503050406030204" pitchFamily="18" charset="0"/>
                        </a:rPr>
                        <m:t>Λ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nl-BE" i="1"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nl-BE" i="1">
                          <a:latin typeface="Cambria Math" panose="02040503050406030204" pitchFamily="18" charset="0"/>
                        </a:rPr>
                        <m:t>,  ∀</m:t>
                      </m:r>
                      <m:r>
                        <a:rPr lang="nl-BE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nl-BE" i="1">
                          <a:latin typeface="Cambria Math" panose="02040503050406030204" pitchFamily="18" charset="0"/>
                        </a:rPr>
                        <m:t>≥</m:t>
                      </m:r>
                      <m:r>
                        <a:rPr lang="nl-BE" i="1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nl-BE" i="1">
                          <a:latin typeface="Cambria Math" panose="02040503050406030204" pitchFamily="18" charset="0"/>
                        </a:rPr>
                        <m:t>    </m:t>
                      </m:r>
                    </m:oMath>
                  </m:oMathPara>
                </a14:m>
                <a:endParaRPr lang="nl-BE" dirty="0"/>
              </a:p>
              <a:p>
                <a:r>
                  <a:rPr lang="nl-BE" dirty="0"/>
                  <a:t>Voor </a:t>
                </a:r>
                <a14:m>
                  <m:oMath xmlns:m="http://schemas.openxmlformats.org/officeDocument/2006/math">
                    <m:r>
                      <a:rPr lang="nl-BE" i="1">
                        <a:latin typeface="Cambria Math" panose="02040503050406030204" pitchFamily="18" charset="0"/>
                      </a:rPr>
                      <m:t>∀</m:t>
                    </m:r>
                    <m:r>
                      <a:rPr lang="nl-BE" i="1">
                        <a:latin typeface="Cambria Math" panose="02040503050406030204" pitchFamily="18" charset="0"/>
                      </a:rPr>
                      <m:t>𝜖</m:t>
                    </m:r>
                    <m:r>
                      <a:rPr lang="nl-BE" i="1">
                        <a:latin typeface="Cambria Math" panose="02040503050406030204" pitchFamily="18" charset="0"/>
                      </a:rPr>
                      <m:t>&gt;0,∃</m:t>
                    </m:r>
                    <m:r>
                      <a:rPr lang="nl-BE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nl-BE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nl-BE" i="1">
                        <a:latin typeface="Cambria Math" panose="02040503050406030204" pitchFamily="18" charset="0"/>
                      </a:rPr>
                      <m:t>ℕ</m:t>
                    </m:r>
                  </m:oMath>
                </a14:m>
                <a:r>
                  <a:rPr lang="nl-BE" dirty="0"/>
                  <a:t> en </a:t>
                </a:r>
                <a:r>
                  <a:rPr lang="nl-BE" dirty="0" err="1"/>
                  <a:t>onderlimiet</a:t>
                </a:r>
                <a:r>
                  <a:rPr lang="nl-BE" dirty="0"/>
                  <a:t> </a:t>
                </a:r>
                <a14:m>
                  <m:oMath xmlns:m="http://schemas.openxmlformats.org/officeDocument/2006/math">
                    <m:r>
                      <a:rPr lang="nl-BE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nl-BE" dirty="0"/>
                  <a:t> geldt er</a:t>
                </a:r>
              </a:p>
              <a:p>
                <a:endParaRPr lang="nl-BE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B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BE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nl-BE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nl-BE" i="1"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nl-BE" i="1">
                          <a:latin typeface="Cambria Math" panose="02040503050406030204" pitchFamily="18" charset="0"/>
                        </a:rPr>
                        <m:t>,  ∀</m:t>
                      </m:r>
                      <m:r>
                        <a:rPr lang="nl-BE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nl-BE" i="1">
                          <a:latin typeface="Cambria Math" panose="02040503050406030204" pitchFamily="18" charset="0"/>
                        </a:rPr>
                        <m:t>≥</m:t>
                      </m:r>
                      <m:r>
                        <a:rPr lang="nl-BE" i="1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nl-BE" i="1">
                          <a:latin typeface="Cambria Math" panose="02040503050406030204" pitchFamily="18" charset="0"/>
                        </a:rPr>
                        <m:t>    </m:t>
                      </m:r>
                    </m:oMath>
                  </m:oMathPara>
                </a14:m>
                <a:endParaRPr lang="nl-BE" dirty="0"/>
              </a:p>
              <a:p>
                <a:pPr marL="0" indent="0">
                  <a:buNone/>
                </a:pPr>
                <a:endParaRPr lang="nl-BE" dirty="0"/>
              </a:p>
              <a:p>
                <a:r>
                  <a:rPr lang="nl-BE" dirty="0"/>
                  <a:t>Dus als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nl-BE" b="0" i="0" smtClean="0">
                        <a:latin typeface="Cambria Math" panose="02040503050406030204" pitchFamily="18" charset="0"/>
                      </a:rPr>
                      <m:t>Λ</m:t>
                    </m:r>
                    <m:r>
                      <a:rPr lang="nl-B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nl-BE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nl-BE" dirty="0"/>
                  <a:t> dan komen we uit op de definitie van een limiet. </a:t>
                </a:r>
              </a:p>
              <a:p>
                <a:endParaRPr lang="nl-BE" dirty="0"/>
              </a:p>
            </p:txBody>
          </p:sp>
        </mc:Choice>
        <mc:Fallback xmlns="">
          <p:sp>
            <p:nvSpPr>
              <p:cNvPr id="3" name="Tijdelijke aanduiding voor inhoud 2">
                <a:extLst>
                  <a:ext uri="{FF2B5EF4-FFF2-40B4-BE49-F238E27FC236}">
                    <a16:creationId xmlns:a16="http://schemas.microsoft.com/office/drawing/2014/main" id="{437180D4-E4AE-5B43-15A1-5C7C847C6E3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381" b="-2941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57202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D06EF2-F023-04DB-DCC4-65CDD17D8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Landau-notatie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jdelijke aanduiding voor inhoud 2">
                <a:extLst>
                  <a:ext uri="{FF2B5EF4-FFF2-40B4-BE49-F238E27FC236}">
                    <a16:creationId xmlns:a16="http://schemas.microsoft.com/office/drawing/2014/main" id="{07A1E2BC-0C01-944C-8898-416B7E8738A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4486275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nl-B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nl-B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nl-BE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nl-B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nl-B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nl-BE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nl-BE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nl-BE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nl-BE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nl-BE" b="0" i="1" smtClean="0">
                        <a:latin typeface="Cambria Math" panose="02040503050406030204" pitchFamily="18" charset="0"/>
                      </a:rPr>
                      <m:t>→∞</m:t>
                    </m:r>
                  </m:oMath>
                </a14:m>
                <a:endParaRPr lang="nl-BE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nl-BE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nl-BE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nl-BE" b="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nl-BE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nl-BE" b="0" i="1" smtClean="0">
                                  <a:latin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nl-BE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nl-B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nl-BE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nl-BE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nl-B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nl-BE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nl-BE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den>
                          </m:f>
                        </m:e>
                      </m:func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nl-BE" i="1" smtClean="0">
                          <a:latin typeface="Cambria Math" panose="02040503050406030204" pitchFamily="18" charset="0"/>
                        </a:rPr>
                        <m:t>ℝ</m:t>
                      </m:r>
                      <m:r>
                        <a:rPr lang="nl-BE" i="1">
                          <a:latin typeface="Cambria Math" panose="02040503050406030204" pitchFamily="18" charset="0"/>
                        </a:rPr>
                        <m:t>    </m:t>
                      </m:r>
                    </m:oMath>
                  </m:oMathPara>
                </a14:m>
                <a:endParaRPr lang="nl-BE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nl-B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nl-BE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nl-BE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nl-BE" b="0" i="1" smtClean="0">
                        <a:latin typeface="Cambria Math" panose="02040503050406030204" pitchFamily="18" charset="0"/>
                      </a:rPr>
                      <m:t>𝑜</m:t>
                    </m:r>
                    <m:d>
                      <m:dPr>
                        <m:ctrlPr>
                          <a:rPr lang="nl-B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nl-BE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nl-BE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nl-BE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nl-BE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nl-BE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nl-BE" i="1">
                        <a:latin typeface="Cambria Math" panose="02040503050406030204" pitchFamily="18" charset="0"/>
                      </a:rPr>
                      <m:t>→∞</m:t>
                    </m:r>
                  </m:oMath>
                </a14:m>
                <a:endParaRPr lang="nl-BE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nl-BE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nl-BE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nl-BE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nl-BE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nl-BE" i="1">
                                  <a:latin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nl-BE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nl-BE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nl-BE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nl-BE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nl-BE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nl-BE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nl-BE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den>
                          </m:f>
                        </m:e>
                      </m:func>
                      <m:r>
                        <a:rPr lang="nl-BE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nl-BE" i="1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nl-BE" i="1">
                          <a:latin typeface="Cambria Math" panose="02040503050406030204" pitchFamily="18" charset="0"/>
                        </a:rPr>
                        <m:t>ℝ</m:t>
                      </m:r>
                      <m:r>
                        <a:rPr lang="nl-BE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nl-BE" dirty="0"/>
              </a:p>
              <a:p>
                <a:pPr marL="0" indent="0">
                  <a:buNone/>
                </a:pPr>
                <a:endParaRPr lang="nl-BE" dirty="0"/>
              </a:p>
              <a:p>
                <a:r>
                  <a:rPr lang="nl-BE" dirty="0"/>
                  <a:t>Wat is het onderscheid tussen de twee? </a:t>
                </a:r>
              </a:p>
              <a:p>
                <a:endParaRPr lang="nl-BE" dirty="0"/>
              </a:p>
              <a:p>
                <a:pPr marL="0" indent="0">
                  <a:buNone/>
                </a:pPr>
                <a:endParaRPr lang="nl-BE" dirty="0"/>
              </a:p>
              <a:p>
                <a:endParaRPr lang="nl-BE" dirty="0"/>
              </a:p>
            </p:txBody>
          </p:sp>
        </mc:Choice>
        <mc:Fallback xmlns="">
          <p:sp>
            <p:nvSpPr>
              <p:cNvPr id="3" name="Tijdelijke aanduiding voor inhoud 2">
                <a:extLst>
                  <a:ext uri="{FF2B5EF4-FFF2-40B4-BE49-F238E27FC236}">
                    <a16:creationId xmlns:a16="http://schemas.microsoft.com/office/drawing/2014/main" id="{07A1E2BC-0C01-944C-8898-416B7E8738A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4486275"/>
              </a:xfrm>
              <a:blipFill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24777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EB3C8B5-EDD7-60BA-4656-B11861876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Landau-notatie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jdelijke aanduiding voor inhoud 2">
                <a:extLst>
                  <a:ext uri="{FF2B5EF4-FFF2-40B4-BE49-F238E27FC236}">
                    <a16:creationId xmlns:a16="http://schemas.microsoft.com/office/drawing/2014/main" id="{BE95CEAA-205A-7E41-47D5-6CF408D9440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nl-BE" b="0" dirty="0"/>
                  <a:t>Stel dat </a:t>
                </a:r>
                <a14:m>
                  <m:oMath xmlns:m="http://schemas.openxmlformats.org/officeDocument/2006/math">
                    <m:r>
                      <a:rPr lang="nl-BE" i="1">
                        <a:latin typeface="Cambria Math" panose="02040503050406030204" pitchFamily="18" charset="0"/>
                      </a:rPr>
                      <m:t>𝑐</m:t>
                    </m:r>
                    <m:r>
                      <a:rPr lang="nl-BE" i="1">
                        <a:latin typeface="Cambria Math" panose="02040503050406030204" pitchFamily="18" charset="0"/>
                      </a:rPr>
                      <m:t>≠0</m:t>
                    </m:r>
                  </m:oMath>
                </a14:m>
                <a:r>
                  <a:rPr lang="nl-BE" b="0" dirty="0"/>
                  <a:t> 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B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nl-BE" b="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B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nl-BE" b="0" dirty="0"/>
                  <a:t> convergeren </a:t>
                </a:r>
                <a:r>
                  <a:rPr lang="nl-BE" dirty="0"/>
                  <a:t>_________</a:t>
                </a:r>
                <a:endParaRPr lang="nl-BE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nl-BE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nl-BE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nl-BE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nl-BE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nl-BE" i="1">
                                  <a:latin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nl-BE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nl-BE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nl-BE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nl-BE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nl-BE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nl-BE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nl-BE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den>
                          </m:f>
                        </m:e>
                      </m:func>
                      <m:r>
                        <a:rPr lang="nl-BE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nl-BE" i="1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nl-BE" i="1">
                          <a:latin typeface="Cambria Math" panose="02040503050406030204" pitchFamily="18" charset="0"/>
                        </a:rPr>
                        <m:t>ℝ</m:t>
                      </m:r>
                      <m:r>
                        <a:rPr lang="nl-BE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nl-BE" dirty="0"/>
              </a:p>
              <a:p>
                <a:r>
                  <a:rPr lang="nl-BE" dirty="0"/>
                  <a:t>Dan convergeren ___________</a:t>
                </a:r>
                <a:r>
                  <a:rPr lang="nl-BE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B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nl-BE" i="1" dirty="0">
                    <a:latin typeface="Cambria Math" panose="02040503050406030204" pitchFamily="18" charset="0"/>
                  </a:rPr>
                  <a:t> </a:t>
                </a:r>
                <a:r>
                  <a:rPr lang="nl-BE" dirty="0"/>
                  <a:t>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B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nl-BE" dirty="0"/>
                  <a:t> even snel</a:t>
                </a:r>
              </a:p>
              <a:p>
                <a:endParaRPr lang="nl-BE" i="1" dirty="0">
                  <a:latin typeface="Cambria Math" panose="02040503050406030204" pitchFamily="18" charset="0"/>
                </a:endParaRPr>
              </a:p>
              <a:p>
                <a:r>
                  <a:rPr lang="nl-BE" dirty="0"/>
                  <a:t>Stel dat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B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nl-BE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nl-BE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nl-BE" i="1">
                        <a:latin typeface="Cambria Math" panose="02040503050406030204" pitchFamily="18" charset="0"/>
                      </a:rPr>
                      <m:t>𝑜</m:t>
                    </m:r>
                    <m:d>
                      <m:dPr>
                        <m:ctrlPr>
                          <a:rPr lang="nl-B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nl-BE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nl-BE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nl-BE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nl-BE" dirty="0"/>
                  <a:t> 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B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nl-BE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nl-BE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B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nl-BE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nl-BE" dirty="0"/>
                  <a:t> convergeren ___________</a:t>
                </a:r>
                <a:endParaRPr lang="nl-BE" dirty="0">
                  <a:solidFill>
                    <a:schemeClr val="bg1"/>
                  </a:solidFill>
                </a:endParaRPr>
              </a:p>
              <a:p>
                <a:r>
                  <a:rPr lang="nl-BE" dirty="0"/>
                  <a:t>Dan convergeert ___________</a:t>
                </a:r>
                <a:r>
                  <a:rPr lang="nl-BE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B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nl-BE" dirty="0"/>
                  <a:t> sneller ________ dan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B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nl-BE" dirty="0"/>
              </a:p>
            </p:txBody>
          </p:sp>
        </mc:Choice>
        <mc:Fallback xmlns="">
          <p:sp>
            <p:nvSpPr>
              <p:cNvPr id="3" name="Tijdelijke aanduiding voor inhoud 2">
                <a:extLst>
                  <a:ext uri="{FF2B5EF4-FFF2-40B4-BE49-F238E27FC236}">
                    <a16:creationId xmlns:a16="http://schemas.microsoft.com/office/drawing/2014/main" id="{BE95CEAA-205A-7E41-47D5-6CF408D9440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46909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F4B939-A10B-0244-87BE-8D5E3C0E35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D0F35E-9103-A11F-8C59-BA0C727B5A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Landau-notatie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jdelijke aanduiding voor inhoud 2">
                <a:extLst>
                  <a:ext uri="{FF2B5EF4-FFF2-40B4-BE49-F238E27FC236}">
                    <a16:creationId xmlns:a16="http://schemas.microsoft.com/office/drawing/2014/main" id="{1AC9AD4F-5DD9-25B9-BB14-8F625CF1709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nl-BE" b="0" dirty="0"/>
                  <a:t>Stel dat </a:t>
                </a:r>
                <a14:m>
                  <m:oMath xmlns:m="http://schemas.openxmlformats.org/officeDocument/2006/math">
                    <m:r>
                      <a:rPr lang="nl-BE" i="1">
                        <a:latin typeface="Cambria Math" panose="02040503050406030204" pitchFamily="18" charset="0"/>
                      </a:rPr>
                      <m:t>𝑐</m:t>
                    </m:r>
                    <m:r>
                      <a:rPr lang="nl-BE" i="1">
                        <a:latin typeface="Cambria Math" panose="02040503050406030204" pitchFamily="18" charset="0"/>
                      </a:rPr>
                      <m:t>≠0</m:t>
                    </m:r>
                  </m:oMath>
                </a14:m>
                <a:r>
                  <a:rPr lang="nl-BE" b="0" dirty="0"/>
                  <a:t> 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B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nl-BE" b="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B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nl-BE" b="0" dirty="0"/>
                  <a:t> convergeren (divergeren)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nl-BE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nl-BE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nl-BE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nl-BE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nl-BE" i="1">
                                  <a:latin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nl-BE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nl-BE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nl-BE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nl-BE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nl-BE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nl-BE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nl-BE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den>
                          </m:f>
                        </m:e>
                      </m:func>
                      <m:r>
                        <a:rPr lang="nl-BE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nl-BE" i="1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nl-BE" i="1">
                          <a:latin typeface="Cambria Math" panose="02040503050406030204" pitchFamily="18" charset="0"/>
                        </a:rPr>
                        <m:t>ℝ</m:t>
                      </m:r>
                      <m:r>
                        <a:rPr lang="nl-BE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nl-BE" dirty="0"/>
              </a:p>
              <a:p>
                <a:r>
                  <a:rPr lang="nl-BE" dirty="0"/>
                  <a:t>Dan convergeren (divergeren)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B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nl-BE" i="1" dirty="0">
                    <a:latin typeface="Cambria Math" panose="02040503050406030204" pitchFamily="18" charset="0"/>
                  </a:rPr>
                  <a:t> </a:t>
                </a:r>
                <a:r>
                  <a:rPr lang="nl-BE" dirty="0"/>
                  <a:t>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B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nl-BE" dirty="0"/>
                  <a:t> even snel</a:t>
                </a:r>
              </a:p>
              <a:p>
                <a:endParaRPr lang="nl-BE" i="1" dirty="0">
                  <a:latin typeface="Cambria Math" panose="02040503050406030204" pitchFamily="18" charset="0"/>
                </a:endParaRPr>
              </a:p>
              <a:p>
                <a:r>
                  <a:rPr lang="nl-BE" dirty="0"/>
                  <a:t>Stel dat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B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nl-BE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nl-BE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nl-BE" i="1">
                        <a:latin typeface="Cambria Math" panose="02040503050406030204" pitchFamily="18" charset="0"/>
                      </a:rPr>
                      <m:t>𝑜</m:t>
                    </m:r>
                    <m:d>
                      <m:dPr>
                        <m:ctrlPr>
                          <a:rPr lang="nl-B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nl-BE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nl-BE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nl-BE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nl-BE" dirty="0"/>
                  <a:t> 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B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nl-BE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nl-BE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B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nl-BE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nl-BE" dirty="0"/>
                  <a:t> convergeren (divergeert)</a:t>
                </a:r>
              </a:p>
              <a:p>
                <a:r>
                  <a:rPr lang="nl-BE" dirty="0"/>
                  <a:t>Dan convergeert (divergeert)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B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nl-BE" dirty="0"/>
                  <a:t> sneller (trager) dan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B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nl-BE" dirty="0"/>
              </a:p>
            </p:txBody>
          </p:sp>
        </mc:Choice>
        <mc:Fallback xmlns="">
          <p:sp>
            <p:nvSpPr>
              <p:cNvPr id="3" name="Tijdelijke aanduiding voor inhoud 2">
                <a:extLst>
                  <a:ext uri="{FF2B5EF4-FFF2-40B4-BE49-F238E27FC236}">
                    <a16:creationId xmlns:a16="http://schemas.microsoft.com/office/drawing/2014/main" id="{1AC9AD4F-5DD9-25B9-BB14-8F625CF1709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624311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E10B2B-F2EB-BD63-079E-E4DC5120B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Trucje voor limieten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ijdelijke aanduiding voor inhoud 2">
                <a:extLst>
                  <a:ext uri="{FF2B5EF4-FFF2-40B4-BE49-F238E27FC236}">
                    <a16:creationId xmlns:a16="http://schemas.microsoft.com/office/drawing/2014/main" id="{E11229FA-7F9E-8506-0CCE-CE634837AE3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14:m>
                  <m:oMath xmlns:m="http://schemas.openxmlformats.org/officeDocument/2006/math">
                    <m:func>
                      <m:funcPr>
                        <m:ctrlPr>
                          <a:rPr lang="nl-BE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nl-BE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nl-BE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nl-BE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nl-BE" i="1">
                                <a:latin typeface="Cambria Math" panose="02040503050406030204" pitchFamily="18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sSup>
                          <m:sSupPr>
                            <m:ctrlPr>
                              <a:rPr lang="nl-BE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nl-B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nl-BE" b="0" i="1" smtClean="0">
                                    <a:latin typeface="Cambria Math" panose="02040503050406030204" pitchFamily="18" charset="0"/>
                                  </a:rPr>
                                  <m:t>1+</m:t>
                                </m:r>
                                <m:f>
                                  <m:fPr>
                                    <m:ctrlPr>
                                      <a:rPr lang="nl-B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num>
                                  <m:den>
                                    <m:r>
                                      <a:rPr lang="nl-BE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nl-BE" b="0" i="1" smtClean="0">
                                <a:latin typeface="Cambria Math" panose="02040503050406030204" pitchFamily="18" charset="0"/>
                              </a:rPr>
                              <m:t>𝑏𝑛</m:t>
                            </m:r>
                          </m:sup>
                        </m:sSup>
                      </m:e>
                    </m:func>
                    <m:r>
                      <a:rPr lang="nl-BE" i="1">
                        <a:latin typeface="Cambria Math" panose="02040503050406030204" pitchFamily="18" charset="0"/>
                      </a:rPr>
                      <m:t>=?</m:t>
                    </m:r>
                  </m:oMath>
                </a14:m>
                <a:endParaRPr lang="nl-BE" dirty="0"/>
              </a:p>
              <a:p>
                <a14:m>
                  <m:oMath xmlns:m="http://schemas.openxmlformats.org/officeDocument/2006/math">
                    <m:func>
                      <m:funcPr>
                        <m:ctrlPr>
                          <a:rPr lang="nl-BE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nl-BE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r>
                          <a:rPr lang="nl-BE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func>
                    <m:r>
                      <a:rPr lang="nl-BE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nl-BE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nl-BE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nl-BE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nl-BE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nl-BE" i="1">
                                <a:latin typeface="Cambria Math" panose="02040503050406030204" pitchFamily="18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𝑏𝑛</m:t>
                        </m:r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func>
                          <m:funcPr>
                            <m:ctrlPr>
                              <a:rPr lang="nl-BE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nl-BE"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d>
                              <m:dPr>
                                <m:ctrlPr>
                                  <a:rPr lang="nl-BE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nl-BE" i="1">
                                    <a:latin typeface="Cambria Math" panose="02040503050406030204" pitchFamily="18" charset="0"/>
                                  </a:rPr>
                                  <m:t>1+</m:t>
                                </m:r>
                                <m:f>
                                  <m:fPr>
                                    <m:ctrlPr>
                                      <a:rPr lang="nl-BE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num>
                                  <m:den>
                                    <m:r>
                                      <a:rPr lang="nl-BE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den>
                                </m:f>
                              </m:e>
                            </m:d>
                          </m:e>
                        </m:func>
                      </m:e>
                    </m:func>
                  </m:oMath>
                </a14:m>
                <a:endParaRPr lang="nl-BE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nl-BE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nl-BE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nl-BE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nl-BE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nl-BE" i="1">
                                  <a:latin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nl-BE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func>
                                <m:funcPr>
                                  <m:ctrlPr>
                                    <a:rPr lang="nl-BE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nl-BE">
                                      <a:latin typeface="Cambria Math" panose="02040503050406030204" pitchFamily="18" charset="0"/>
                                    </a:rPr>
                                    <m:t>ln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nl-B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nl-BE" i="1">
                                          <a:latin typeface="Cambria Math" panose="02040503050406030204" pitchFamily="18" charset="0"/>
                                        </a:rPr>
                                        <m:t>1+</m:t>
                                      </m:r>
                                      <m:f>
                                        <m:fPr>
                                          <m:ctrlPr>
                                            <a:rPr lang="nl-BE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nl-BE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num>
                                        <m:den>
                                          <m:r>
                                            <a:rPr lang="nl-BE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</m:num>
                            <m:den>
                              <m:f>
                                <m:fPr>
                                  <m:ctrlPr>
                                    <a:rPr lang="nl-B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nl-BE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nl-BE" i="1">
                                      <a:latin typeface="Cambria Math" panose="02040503050406030204" pitchFamily="18" charset="0"/>
                                    </a:rPr>
                                    <m:t>𝑏𝑛</m:t>
                                  </m:r>
                                </m:den>
                              </m:f>
                            </m:den>
                          </m:f>
                        </m:e>
                      </m:func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nl-BE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nl-BE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nl-BE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nl-BE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nl-BE" i="1">
                                  <a:latin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nl-BE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f>
                                <m:fPr>
                                  <m:ctrlPr>
                                    <a:rPr lang="nl-B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nl-BE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nl-BE" i="1">
                                      <a:latin typeface="Cambria Math" panose="02040503050406030204" pitchFamily="18" charset="0"/>
                                    </a:rPr>
                                    <m:t>1+</m:t>
                                  </m:r>
                                  <m:f>
                                    <m:fPr>
                                      <m:ctrlPr>
                                        <a:rPr lang="nl-B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nl-BE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num>
                                    <m:den>
                                      <m:r>
                                        <a:rPr lang="nl-BE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den>
                                  </m:f>
                                </m:den>
                              </m:f>
                              <m:d>
                                <m:dPr>
                                  <m:ctrlPr>
                                    <a:rPr lang="nl-B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nl-BE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nl-B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nl-BE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num>
                                    <m:den>
                                      <m:sSup>
                                        <m:sSupPr>
                                          <m:ctrlPr>
                                            <a:rPr lang="nl-BE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nl-BE" b="0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  <m:sup>
                                          <m:r>
                                            <a:rPr lang="nl-BE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den>
                                  </m:f>
                                </m:e>
                              </m:d>
                            </m:num>
                            <m:den>
                              <m:r>
                                <a:rPr lang="nl-BE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nl-BE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nl-BE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nl-BE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sSup>
                                    <m:sSupPr>
                                      <m:ctrlPr>
                                        <a:rPr lang="nl-B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nl-BE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p>
                                      <m:r>
                                        <a:rPr lang="nl-BE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den>
                          </m:f>
                        </m:e>
                      </m:func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𝑎𝑏</m:t>
                      </m:r>
                    </m:oMath>
                  </m:oMathPara>
                </a14:m>
                <a:endParaRPr lang="nl-BE" dirty="0"/>
              </a:p>
              <a:p>
                <a:pPr marL="0" indent="0">
                  <a:buNone/>
                </a:pPr>
                <a:endParaRPr lang="nl-BE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nl-BE" b="1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nl-BE" b="1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lang="nl-BE" b="1" i="1">
                                  <a:latin typeface="Cambria Math" panose="02040503050406030204" pitchFamily="18" charset="0"/>
                                </a:rPr>
                                <m:t>𝒍𝒊𝒎</m:t>
                              </m:r>
                            </m:e>
                            <m:lim>
                              <m:r>
                                <a:rPr lang="nl-BE" b="1" i="1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  <m:r>
                                <a:rPr lang="nl-BE" b="1" i="1">
                                  <a:latin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sSup>
                            <m:sSupPr>
                              <m:ctrlPr>
                                <a:rPr lang="nl-BE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nl-BE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nl-BE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  <m:r>
                                    <a:rPr lang="nl-BE" b="1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lang="nl-BE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nl-BE" b="1" i="1">
                                          <a:latin typeface="Cambria Math" panose="02040503050406030204" pitchFamily="18" charset="0"/>
                                        </a:rPr>
                                        <m:t>𝒂</m:t>
                                      </m:r>
                                    </m:num>
                                    <m:den>
                                      <m:r>
                                        <a:rPr lang="nl-BE" b="1" i="1">
                                          <a:latin typeface="Cambria Math" panose="02040503050406030204" pitchFamily="18" charset="0"/>
                                        </a:rPr>
                                        <m:t>𝒏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nl-BE" b="1" i="1">
                                  <a:latin typeface="Cambria Math" panose="02040503050406030204" pitchFamily="18" charset="0"/>
                                </a:rPr>
                                <m:t>𝒃𝒏</m:t>
                              </m:r>
                            </m:sup>
                          </m:sSup>
                        </m:e>
                      </m:func>
                      <m:r>
                        <a:rPr lang="nl-BE" b="1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nl-BE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BE" b="1" i="1" smtClean="0"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nl-BE" b="1" i="1" smtClean="0">
                              <a:latin typeface="Cambria Math" panose="02040503050406030204" pitchFamily="18" charset="0"/>
                            </a:rPr>
                            <m:t>𝒂𝒃</m:t>
                          </m:r>
                        </m:sup>
                      </m:sSup>
                    </m:oMath>
                  </m:oMathPara>
                </a14:m>
                <a:endParaRPr lang="nl-BE" b="1" dirty="0"/>
              </a:p>
            </p:txBody>
          </p:sp>
        </mc:Choice>
        <mc:Fallback>
          <p:sp>
            <p:nvSpPr>
              <p:cNvPr id="3" name="Tijdelijke aanduiding voor inhoud 2">
                <a:extLst>
                  <a:ext uri="{FF2B5EF4-FFF2-40B4-BE49-F238E27FC236}">
                    <a16:creationId xmlns:a16="http://schemas.microsoft.com/office/drawing/2014/main" id="{E11229FA-7F9E-8506-0CCE-CE634837AE3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76748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0DD8B15-228F-D001-F0B6-79F4796EF3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Oefeningen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1AADAB9-C194-C3D6-4B4E-C72FB2D77F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3.1 (b, c, e, f, g)</a:t>
            </a:r>
          </a:p>
          <a:p>
            <a:r>
              <a:rPr lang="nl-BE" dirty="0"/>
              <a:t>3.2 (a, d)</a:t>
            </a:r>
          </a:p>
          <a:p>
            <a:r>
              <a:rPr lang="nl-BE" dirty="0"/>
              <a:t>3.6 </a:t>
            </a:r>
          </a:p>
          <a:p>
            <a:r>
              <a:rPr lang="nl-BE" dirty="0"/>
              <a:t>3.11</a:t>
            </a:r>
          </a:p>
          <a:p>
            <a:r>
              <a:rPr lang="nl-BE" dirty="0"/>
              <a:t>3.13 (a)</a:t>
            </a:r>
          </a:p>
          <a:p>
            <a:r>
              <a:rPr lang="nl-BE" dirty="0"/>
              <a:t>4.1 (a, b, c, f, k)</a:t>
            </a:r>
          </a:p>
        </p:txBody>
      </p:sp>
    </p:spTree>
    <p:extLst>
      <p:ext uri="{BB962C8B-B14F-4D97-AF65-F5344CB8AC3E}">
        <p14:creationId xmlns:p14="http://schemas.microsoft.com/office/powerpoint/2010/main" val="20931232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48A6B1C-FDA3-0333-F7ED-6E813758EF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45515"/>
          </a:xfrm>
        </p:spPr>
        <p:txBody>
          <a:bodyPr/>
          <a:lstStyle/>
          <a:p>
            <a:r>
              <a:rPr lang="nl-BE" dirty="0"/>
              <a:t>Oplossingen 3.1(b, c, e, f)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3" name="Tijdelijke aanduiding voor inhoud 12">
                <a:extLst>
                  <a:ext uri="{FF2B5EF4-FFF2-40B4-BE49-F238E27FC236}">
                    <a16:creationId xmlns:a16="http://schemas.microsoft.com/office/drawing/2014/main" id="{3E0209EE-860B-A5CA-68BC-BE1D8FB986AE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93255318"/>
                  </p:ext>
                </p:extLst>
              </p:nvPr>
            </p:nvGraphicFramePr>
            <p:xfrm>
              <a:off x="406402" y="1483550"/>
              <a:ext cx="11379195" cy="466725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15998">
                      <a:extLst>
                        <a:ext uri="{9D8B030D-6E8A-4147-A177-3AD203B41FA5}">
                          <a16:colId xmlns:a16="http://schemas.microsoft.com/office/drawing/2014/main" val="2479253090"/>
                        </a:ext>
                      </a:extLst>
                    </a:gridCol>
                    <a:gridCol w="1512712">
                      <a:extLst>
                        <a:ext uri="{9D8B030D-6E8A-4147-A177-3AD203B41FA5}">
                          <a16:colId xmlns:a16="http://schemas.microsoft.com/office/drawing/2014/main" val="109758849"/>
                        </a:ext>
                      </a:extLst>
                    </a:gridCol>
                    <a:gridCol w="1088248">
                      <a:extLst>
                        <a:ext uri="{9D8B030D-6E8A-4147-A177-3AD203B41FA5}">
                          <a16:colId xmlns:a16="http://schemas.microsoft.com/office/drawing/2014/main" val="1672249227"/>
                        </a:ext>
                      </a:extLst>
                    </a:gridCol>
                    <a:gridCol w="1440462">
                      <a:extLst>
                        <a:ext uri="{9D8B030D-6E8A-4147-A177-3AD203B41FA5}">
                          <a16:colId xmlns:a16="http://schemas.microsoft.com/office/drawing/2014/main" val="738488851"/>
                        </a:ext>
                      </a:extLst>
                    </a:gridCol>
                    <a:gridCol w="1264355">
                      <a:extLst>
                        <a:ext uri="{9D8B030D-6E8A-4147-A177-3AD203B41FA5}">
                          <a16:colId xmlns:a16="http://schemas.microsoft.com/office/drawing/2014/main" val="3510378857"/>
                        </a:ext>
                      </a:extLst>
                    </a:gridCol>
                    <a:gridCol w="1264355">
                      <a:extLst>
                        <a:ext uri="{9D8B030D-6E8A-4147-A177-3AD203B41FA5}">
                          <a16:colId xmlns:a16="http://schemas.microsoft.com/office/drawing/2014/main" val="3599642384"/>
                        </a:ext>
                      </a:extLst>
                    </a:gridCol>
                    <a:gridCol w="1264355">
                      <a:extLst>
                        <a:ext uri="{9D8B030D-6E8A-4147-A177-3AD203B41FA5}">
                          <a16:colId xmlns:a16="http://schemas.microsoft.com/office/drawing/2014/main" val="520056581"/>
                        </a:ext>
                      </a:extLst>
                    </a:gridCol>
                    <a:gridCol w="1264355">
                      <a:extLst>
                        <a:ext uri="{9D8B030D-6E8A-4147-A177-3AD203B41FA5}">
                          <a16:colId xmlns:a16="http://schemas.microsoft.com/office/drawing/2014/main" val="1554344569"/>
                        </a:ext>
                      </a:extLst>
                    </a:gridCol>
                    <a:gridCol w="1264355">
                      <a:extLst>
                        <a:ext uri="{9D8B030D-6E8A-4147-A177-3AD203B41FA5}">
                          <a16:colId xmlns:a16="http://schemas.microsoft.com/office/drawing/2014/main" val="4285845951"/>
                        </a:ext>
                      </a:extLst>
                    </a:gridCol>
                  </a:tblGrid>
                  <a:tr h="933450">
                    <a:tc>
                      <a:txBody>
                        <a:bodyPr/>
                        <a:lstStyle/>
                        <a:p>
                          <a:endParaRPr lang="nl-B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nl-BE" sz="2400" dirty="0"/>
                            <a:t>sup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nl-BE" sz="2400" dirty="0" err="1"/>
                            <a:t>inf</a:t>
                          </a:r>
                          <a:endParaRPr lang="nl-BE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nl-BE" sz="2400" dirty="0"/>
                            <a:t>max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nl-BE" sz="2400" dirty="0"/>
                            <a:t>min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nl-BE" sz="2400" dirty="0"/>
                            <a:t>Lim sup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nl-BE" sz="2400" dirty="0"/>
                            <a:t>Lim </a:t>
                          </a:r>
                          <a:r>
                            <a:rPr lang="nl-BE" sz="2400" dirty="0" err="1"/>
                            <a:t>inf</a:t>
                          </a:r>
                          <a:endParaRPr lang="nl-BE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nl-BE" sz="2400" dirty="0" err="1"/>
                            <a:t>Ophop</a:t>
                          </a:r>
                          <a:r>
                            <a:rPr lang="nl-BE" sz="2400" dirty="0"/>
                            <a:t>.</a:t>
                          </a:r>
                        </a:p>
                        <a:p>
                          <a:r>
                            <a:rPr lang="nl-BE" sz="2400" dirty="0"/>
                            <a:t>punten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nl-BE" sz="2400" dirty="0"/>
                            <a:t>Limiet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92854775"/>
                      </a:ext>
                    </a:extLst>
                  </a:tr>
                  <a:tr h="933450">
                    <a:tc>
                      <a:txBody>
                        <a:bodyPr/>
                        <a:lstStyle/>
                        <a:p>
                          <a:r>
                            <a:rPr lang="nl-BE" sz="2800" dirty="0"/>
                            <a:t>3.1B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nl-BE" sz="2800" dirty="0"/>
                            <a:t>/</a:t>
                          </a: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nl-BE" sz="2800" dirty="0"/>
                            <a:t>/</a:t>
                          </a: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nl-BE" sz="2800" dirty="0"/>
                            <a:t>/</a:t>
                          </a: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nl-BE" sz="2800" dirty="0"/>
                            <a:t>/</a:t>
                          </a: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nl-BE" sz="2800" b="0" i="1" dirty="0" smtClean="0"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</m:oMath>
                            </m:oMathPara>
                          </a14:m>
                          <a:endParaRPr lang="nl-BE" sz="2800" dirty="0"/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nl-BE" sz="2800" b="0" i="1" dirty="0" smtClean="0"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</m:oMath>
                            </m:oMathPara>
                          </a14:m>
                          <a:endParaRPr lang="nl-BE" sz="2800" dirty="0"/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nl-BE" sz="2800" dirty="0"/>
                            <a:t>/</a:t>
                          </a: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nl-BE" sz="2800" dirty="0"/>
                            <a:t>/</a:t>
                          </a: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928291710"/>
                      </a:ext>
                    </a:extLst>
                  </a:tr>
                  <a:tr h="933450">
                    <a:tc>
                      <a:txBody>
                        <a:bodyPr/>
                        <a:lstStyle/>
                        <a:p>
                          <a:r>
                            <a:rPr lang="nl-BE" sz="2800" dirty="0"/>
                            <a:t>3.1C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nl-BE" sz="2800" dirty="0"/>
                            <a:t>/</a:t>
                          </a: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nl-BE" sz="2800" dirty="0"/>
                            <a:t>1</a:t>
                          </a: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nl-BE" sz="2800" dirty="0"/>
                            <a:t>/</a:t>
                          </a: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nl-BE" sz="2800" dirty="0"/>
                            <a:t>1</a:t>
                          </a: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nl-BE" sz="2800" dirty="0"/>
                            <a:t>/</a:t>
                          </a: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nl-BE" sz="2800" dirty="0"/>
                            <a:t>/</a:t>
                          </a: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nl-BE" sz="2800" dirty="0"/>
                            <a:t>/</a:t>
                          </a: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nl-BE" sz="2800" b="0" i="1" smtClean="0">
                                    <a:latin typeface="Cambria Math" panose="02040503050406030204" pitchFamily="18" charset="0"/>
                                  </a:rPr>
                                  <m:t>+∞</m:t>
                                </m:r>
                              </m:oMath>
                            </m:oMathPara>
                          </a14:m>
                          <a:endParaRPr lang="nl-BE" sz="2800" dirty="0"/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031948098"/>
                      </a:ext>
                    </a:extLst>
                  </a:tr>
                  <a:tr h="933450">
                    <a:tc>
                      <a:txBody>
                        <a:bodyPr/>
                        <a:lstStyle/>
                        <a:p>
                          <a:r>
                            <a:rPr lang="nl-BE" sz="2800" dirty="0"/>
                            <a:t>3.1E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nl-BE" sz="2800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oMath>
                            </m:oMathPara>
                          </a14:m>
                          <a:endParaRPr lang="nl-BE" sz="2800"/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nl-BE" sz="2800" i="1" dirty="0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oMath>
                            </m:oMathPara>
                          </a14:m>
                          <a:endParaRPr lang="nl-BE" sz="2800" dirty="0"/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nl-BE" sz="2800" i="1" dirty="0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oMath>
                            </m:oMathPara>
                          </a14:m>
                          <a:endParaRPr lang="nl-BE" sz="2800" dirty="0"/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nl-BE" sz="2800" i="1" dirty="0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oMath>
                            </m:oMathPara>
                          </a14:m>
                          <a:endParaRPr lang="nl-BE" sz="2800" dirty="0"/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nl-BE" sz="2800" i="1" dirty="0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oMath>
                            </m:oMathPara>
                          </a14:m>
                          <a:endParaRPr lang="nl-BE" sz="2800" dirty="0"/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nl-BE" sz="2800" i="1" dirty="0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oMath>
                            </m:oMathPara>
                          </a14:m>
                          <a:endParaRPr lang="nl-BE" sz="2800" dirty="0"/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nl-BE" sz="2800" i="1" dirty="0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nl-BE" sz="2800" i="1" dirty="0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nl-BE" sz="2800" i="1" dirty="0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oMath>
                            </m:oMathPara>
                          </a14:m>
                          <a:endParaRPr lang="nl-BE" sz="2800" dirty="0"/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nl-BE" sz="2800" dirty="0"/>
                            <a:t>/</a:t>
                          </a: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824972365"/>
                      </a:ext>
                    </a:extLst>
                  </a:tr>
                  <a:tr h="933450">
                    <a:tc>
                      <a:txBody>
                        <a:bodyPr/>
                        <a:lstStyle/>
                        <a:p>
                          <a:r>
                            <a:rPr lang="nl-BE" sz="2800" dirty="0"/>
                            <a:t>3.1F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nl-BE" sz="280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nl-BE" sz="2800" b="0" i="1" smtClean="0">
                                    <a:latin typeface="Cambria Math" panose="02040503050406030204" pitchFamily="18" charset="0"/>
                                  </a:rPr>
                                  <m:t>+1/2</m:t>
                                </m:r>
                              </m:oMath>
                            </m:oMathPara>
                          </a14:m>
                          <a:endParaRPr lang="nl-BE" sz="2800" dirty="0"/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nl-BE" sz="28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nl-BE" sz="28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oMath>
                            </m:oMathPara>
                          </a14:m>
                          <a:endParaRPr lang="nl-BE" sz="2800" dirty="0"/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nl-BE" sz="2800" i="1" dirty="0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nl-BE" sz="2800" i="1" dirty="0" smtClean="0">
                                    <a:latin typeface="Cambria Math" panose="02040503050406030204" pitchFamily="18" charset="0"/>
                                  </a:rPr>
                                  <m:t> +1/2</m:t>
                                </m:r>
                              </m:oMath>
                            </m:oMathPara>
                          </a14:m>
                          <a:endParaRPr lang="nl-BE" sz="2800" dirty="0"/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nl-BE" sz="2800" i="1" dirty="0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nl-BE" sz="2800" i="1" dirty="0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oMath>
                            </m:oMathPara>
                          </a14:m>
                          <a:endParaRPr lang="nl-BE" sz="2800" dirty="0"/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nl-BE" sz="2800" i="1" dirty="0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oMath>
                            </m:oMathPara>
                          </a14:m>
                          <a:endParaRPr lang="nl-BE" sz="2800" dirty="0"/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nl-BE" sz="2800" i="1" dirty="0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oMath>
                            </m:oMathPara>
                          </a14:m>
                          <a:endParaRPr lang="nl-BE" sz="2800" dirty="0"/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nl-BE" sz="2800" i="1" dirty="0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oMath>
                            </m:oMathPara>
                          </a14:m>
                          <a:endParaRPr lang="nl-BE" sz="2800" dirty="0"/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nl-BE" sz="2800" i="1" dirty="0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oMath>
                            </m:oMathPara>
                          </a14:m>
                          <a:endParaRPr lang="nl-BE" sz="2800" dirty="0"/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15095817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3" name="Tijdelijke aanduiding voor inhoud 12">
                <a:extLst>
                  <a:ext uri="{FF2B5EF4-FFF2-40B4-BE49-F238E27FC236}">
                    <a16:creationId xmlns:a16="http://schemas.microsoft.com/office/drawing/2014/main" id="{3E0209EE-860B-A5CA-68BC-BE1D8FB986AE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93255318"/>
                  </p:ext>
                </p:extLst>
              </p:nvPr>
            </p:nvGraphicFramePr>
            <p:xfrm>
              <a:off x="406402" y="1483550"/>
              <a:ext cx="11379195" cy="466725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15998">
                      <a:extLst>
                        <a:ext uri="{9D8B030D-6E8A-4147-A177-3AD203B41FA5}">
                          <a16:colId xmlns:a16="http://schemas.microsoft.com/office/drawing/2014/main" val="2479253090"/>
                        </a:ext>
                      </a:extLst>
                    </a:gridCol>
                    <a:gridCol w="1512712">
                      <a:extLst>
                        <a:ext uri="{9D8B030D-6E8A-4147-A177-3AD203B41FA5}">
                          <a16:colId xmlns:a16="http://schemas.microsoft.com/office/drawing/2014/main" val="109758849"/>
                        </a:ext>
                      </a:extLst>
                    </a:gridCol>
                    <a:gridCol w="1088248">
                      <a:extLst>
                        <a:ext uri="{9D8B030D-6E8A-4147-A177-3AD203B41FA5}">
                          <a16:colId xmlns:a16="http://schemas.microsoft.com/office/drawing/2014/main" val="1672249227"/>
                        </a:ext>
                      </a:extLst>
                    </a:gridCol>
                    <a:gridCol w="1440462">
                      <a:extLst>
                        <a:ext uri="{9D8B030D-6E8A-4147-A177-3AD203B41FA5}">
                          <a16:colId xmlns:a16="http://schemas.microsoft.com/office/drawing/2014/main" val="738488851"/>
                        </a:ext>
                      </a:extLst>
                    </a:gridCol>
                    <a:gridCol w="1264355">
                      <a:extLst>
                        <a:ext uri="{9D8B030D-6E8A-4147-A177-3AD203B41FA5}">
                          <a16:colId xmlns:a16="http://schemas.microsoft.com/office/drawing/2014/main" val="3510378857"/>
                        </a:ext>
                      </a:extLst>
                    </a:gridCol>
                    <a:gridCol w="1264355">
                      <a:extLst>
                        <a:ext uri="{9D8B030D-6E8A-4147-A177-3AD203B41FA5}">
                          <a16:colId xmlns:a16="http://schemas.microsoft.com/office/drawing/2014/main" val="3599642384"/>
                        </a:ext>
                      </a:extLst>
                    </a:gridCol>
                    <a:gridCol w="1264355">
                      <a:extLst>
                        <a:ext uri="{9D8B030D-6E8A-4147-A177-3AD203B41FA5}">
                          <a16:colId xmlns:a16="http://schemas.microsoft.com/office/drawing/2014/main" val="520056581"/>
                        </a:ext>
                      </a:extLst>
                    </a:gridCol>
                    <a:gridCol w="1264355">
                      <a:extLst>
                        <a:ext uri="{9D8B030D-6E8A-4147-A177-3AD203B41FA5}">
                          <a16:colId xmlns:a16="http://schemas.microsoft.com/office/drawing/2014/main" val="1554344569"/>
                        </a:ext>
                      </a:extLst>
                    </a:gridCol>
                    <a:gridCol w="1264355">
                      <a:extLst>
                        <a:ext uri="{9D8B030D-6E8A-4147-A177-3AD203B41FA5}">
                          <a16:colId xmlns:a16="http://schemas.microsoft.com/office/drawing/2014/main" val="4285845951"/>
                        </a:ext>
                      </a:extLst>
                    </a:gridCol>
                  </a:tblGrid>
                  <a:tr h="933450">
                    <a:tc>
                      <a:txBody>
                        <a:bodyPr/>
                        <a:lstStyle/>
                        <a:p>
                          <a:endParaRPr lang="nl-B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nl-BE" sz="2400" dirty="0"/>
                            <a:t>sup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nl-BE" sz="2400" dirty="0" err="1"/>
                            <a:t>inf</a:t>
                          </a:r>
                          <a:endParaRPr lang="nl-BE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nl-BE" sz="2400" dirty="0"/>
                            <a:t>max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nl-BE" sz="2400" dirty="0"/>
                            <a:t>min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nl-BE" sz="2400" dirty="0"/>
                            <a:t>Lim sup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nl-BE" sz="2400" dirty="0"/>
                            <a:t>Lim </a:t>
                          </a:r>
                          <a:r>
                            <a:rPr lang="nl-BE" sz="2400" dirty="0" err="1"/>
                            <a:t>inf</a:t>
                          </a:r>
                          <a:endParaRPr lang="nl-BE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nl-BE" sz="2400" dirty="0" err="1"/>
                            <a:t>Ophop</a:t>
                          </a:r>
                          <a:r>
                            <a:rPr lang="nl-BE" sz="2400" dirty="0"/>
                            <a:t>.</a:t>
                          </a:r>
                        </a:p>
                        <a:p>
                          <a:r>
                            <a:rPr lang="nl-BE" sz="2400" dirty="0"/>
                            <a:t>punten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nl-BE" sz="2400" dirty="0"/>
                            <a:t>Limiet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92854775"/>
                      </a:ext>
                    </a:extLst>
                  </a:tr>
                  <a:tr h="933450">
                    <a:tc>
                      <a:txBody>
                        <a:bodyPr/>
                        <a:lstStyle/>
                        <a:p>
                          <a:r>
                            <a:rPr lang="nl-BE" sz="2800" dirty="0"/>
                            <a:t>3.1B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nl-BE" sz="2800" dirty="0"/>
                            <a:t>/</a:t>
                          </a: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nl-BE" sz="2800" dirty="0"/>
                            <a:t>/</a:t>
                          </a: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nl-BE" sz="2800" dirty="0"/>
                            <a:t>/</a:t>
                          </a: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nl-BE" sz="2800" dirty="0"/>
                            <a:t>/</a:t>
                          </a: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endParaRPr lang="nl-BE"/>
                        </a:p>
                      </a:txBody>
                      <a:tcPr marL="68580" marR="68580" marT="0" marB="0">
                        <a:blipFill>
                          <a:blip r:embed="rId2"/>
                          <a:stretch>
                            <a:fillRect l="-501932" t="-105229" r="-302899" b="-3026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BE"/>
                        </a:p>
                      </a:txBody>
                      <a:tcPr marL="68580" marR="68580" marT="0" marB="0">
                        <a:blipFill>
                          <a:blip r:embed="rId2"/>
                          <a:stretch>
                            <a:fillRect l="-599038" t="-105229" r="-201442" b="-3026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nl-BE" sz="2800" dirty="0"/>
                            <a:t>/</a:t>
                          </a: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nl-BE" sz="2800" dirty="0"/>
                            <a:t>/</a:t>
                          </a: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928291710"/>
                      </a:ext>
                    </a:extLst>
                  </a:tr>
                  <a:tr h="933450">
                    <a:tc>
                      <a:txBody>
                        <a:bodyPr/>
                        <a:lstStyle/>
                        <a:p>
                          <a:r>
                            <a:rPr lang="nl-BE" sz="2800" dirty="0"/>
                            <a:t>3.1C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nl-BE" sz="2800" dirty="0"/>
                            <a:t>/</a:t>
                          </a: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nl-BE" sz="2800" dirty="0"/>
                            <a:t>1</a:t>
                          </a: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nl-BE" sz="2800" dirty="0"/>
                            <a:t>/</a:t>
                          </a: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nl-BE" sz="2800" dirty="0"/>
                            <a:t>1</a:t>
                          </a: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nl-BE" sz="2800" dirty="0"/>
                            <a:t>/</a:t>
                          </a: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nl-BE" sz="2800" dirty="0"/>
                            <a:t>/</a:t>
                          </a: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nl-BE" sz="2800" dirty="0"/>
                            <a:t>/</a:t>
                          </a: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endParaRPr lang="nl-BE"/>
                        </a:p>
                      </a:txBody>
                      <a:tcPr marL="68580" marR="68580" marT="0" marB="0">
                        <a:blipFill>
                          <a:blip r:embed="rId2"/>
                          <a:stretch>
                            <a:fillRect l="-798558" t="-203896" r="-1923" b="-20064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31948098"/>
                      </a:ext>
                    </a:extLst>
                  </a:tr>
                  <a:tr h="933450">
                    <a:tc>
                      <a:txBody>
                        <a:bodyPr/>
                        <a:lstStyle/>
                        <a:p>
                          <a:r>
                            <a:rPr lang="nl-BE" sz="2800" dirty="0"/>
                            <a:t>3.1E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nl-BE"/>
                        </a:p>
                      </a:txBody>
                      <a:tcPr marL="68580" marR="68580" marT="0" marB="0">
                        <a:blipFill>
                          <a:blip r:embed="rId2"/>
                          <a:stretch>
                            <a:fillRect l="-67742" t="-305882" r="-587500" b="-1019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BE"/>
                        </a:p>
                      </a:txBody>
                      <a:tcPr marL="68580" marR="68580" marT="0" marB="0">
                        <a:blipFill>
                          <a:blip r:embed="rId2"/>
                          <a:stretch>
                            <a:fillRect l="-232402" t="-305882" r="-713966" b="-1019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BE"/>
                        </a:p>
                      </a:txBody>
                      <a:tcPr marL="68580" marR="68580" marT="0" marB="0">
                        <a:blipFill>
                          <a:blip r:embed="rId2"/>
                          <a:stretch>
                            <a:fillRect l="-252119" t="-305882" r="-441525" b="-1019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BE"/>
                        </a:p>
                      </a:txBody>
                      <a:tcPr marL="68580" marR="68580" marT="0" marB="0">
                        <a:blipFill>
                          <a:blip r:embed="rId2"/>
                          <a:stretch>
                            <a:fillRect l="-399519" t="-305882" r="-400962" b="-1019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BE"/>
                        </a:p>
                      </a:txBody>
                      <a:tcPr marL="68580" marR="68580" marT="0" marB="0">
                        <a:blipFill>
                          <a:blip r:embed="rId2"/>
                          <a:stretch>
                            <a:fillRect l="-501932" t="-305882" r="-302899" b="-1019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BE"/>
                        </a:p>
                      </a:txBody>
                      <a:tcPr marL="68580" marR="68580" marT="0" marB="0">
                        <a:blipFill>
                          <a:blip r:embed="rId2"/>
                          <a:stretch>
                            <a:fillRect l="-599038" t="-305882" r="-201442" b="-1019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BE"/>
                        </a:p>
                      </a:txBody>
                      <a:tcPr marL="68580" marR="68580" marT="0" marB="0">
                        <a:blipFill>
                          <a:blip r:embed="rId2"/>
                          <a:stretch>
                            <a:fillRect l="-702415" t="-305882" r="-102415" b="-1019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nl-BE" sz="2800" dirty="0"/>
                            <a:t>/</a:t>
                          </a: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824972365"/>
                      </a:ext>
                    </a:extLst>
                  </a:tr>
                  <a:tr h="933450">
                    <a:tc>
                      <a:txBody>
                        <a:bodyPr/>
                        <a:lstStyle/>
                        <a:p>
                          <a:r>
                            <a:rPr lang="nl-BE" sz="2800" dirty="0"/>
                            <a:t>3.1F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nl-BE"/>
                        </a:p>
                      </a:txBody>
                      <a:tcPr marL="68580" marR="68580" marT="0" marB="0">
                        <a:blipFill>
                          <a:blip r:embed="rId2"/>
                          <a:stretch>
                            <a:fillRect l="-67742" t="-405882" r="-587500" b="-19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BE"/>
                        </a:p>
                      </a:txBody>
                      <a:tcPr marL="68580" marR="68580" marT="0" marB="0">
                        <a:blipFill>
                          <a:blip r:embed="rId2"/>
                          <a:stretch>
                            <a:fillRect l="-232402" t="-405882" r="-713966" b="-19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BE"/>
                        </a:p>
                      </a:txBody>
                      <a:tcPr marL="68580" marR="68580" marT="0" marB="0">
                        <a:blipFill>
                          <a:blip r:embed="rId2"/>
                          <a:stretch>
                            <a:fillRect l="-252119" t="-405882" r="-441525" b="-19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BE"/>
                        </a:p>
                      </a:txBody>
                      <a:tcPr marL="68580" marR="68580" marT="0" marB="0">
                        <a:blipFill>
                          <a:blip r:embed="rId2"/>
                          <a:stretch>
                            <a:fillRect l="-399519" t="-405882" r="-400962" b="-19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BE"/>
                        </a:p>
                      </a:txBody>
                      <a:tcPr marL="68580" marR="68580" marT="0" marB="0">
                        <a:blipFill>
                          <a:blip r:embed="rId2"/>
                          <a:stretch>
                            <a:fillRect l="-501932" t="-405882" r="-302899" b="-19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BE"/>
                        </a:p>
                      </a:txBody>
                      <a:tcPr marL="68580" marR="68580" marT="0" marB="0">
                        <a:blipFill>
                          <a:blip r:embed="rId2"/>
                          <a:stretch>
                            <a:fillRect l="-599038" t="-405882" r="-201442" b="-19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BE"/>
                        </a:p>
                      </a:txBody>
                      <a:tcPr marL="68580" marR="68580" marT="0" marB="0">
                        <a:blipFill>
                          <a:blip r:embed="rId2"/>
                          <a:stretch>
                            <a:fillRect l="-702415" t="-405882" r="-102415" b="-19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nl-BE"/>
                        </a:p>
                      </a:txBody>
                      <a:tcPr marL="68580" marR="68580" marT="0" marB="0">
                        <a:blipFill>
                          <a:blip r:embed="rId2"/>
                          <a:stretch>
                            <a:fillRect l="-798558" t="-405882" r="-1923" b="-196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50958179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730412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00EFBCA-DBB3-404A-8EDB-73E9797FA8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3045"/>
            <a:ext cx="10515600" cy="1325563"/>
          </a:xfrm>
        </p:spPr>
        <p:txBody>
          <a:bodyPr/>
          <a:lstStyle/>
          <a:p>
            <a:r>
              <a:rPr lang="nl-BE" dirty="0"/>
              <a:t>Tip voor 3.1g</a:t>
            </a:r>
          </a:p>
        </p:txBody>
      </p:sp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1EBA6B46-8522-4816-F50E-DDD66BED71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58221" y="1399354"/>
            <a:ext cx="10295579" cy="5093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1641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9B1DE5-A5A6-3FAD-3022-FD50992AE0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8780"/>
            <a:ext cx="10515600" cy="1091248"/>
          </a:xfrm>
        </p:spPr>
        <p:txBody>
          <a:bodyPr/>
          <a:lstStyle/>
          <a:p>
            <a:r>
              <a:rPr lang="nl-BE" dirty="0"/>
              <a:t>Vorige Oefenzitting</a:t>
            </a:r>
          </a:p>
        </p:txBody>
      </p:sp>
      <p:pic>
        <p:nvPicPr>
          <p:cNvPr id="4" name="2025-10-20 22-13-06">
            <a:hlinkClick r:id="" action="ppaction://media"/>
            <a:extLst>
              <a:ext uri="{FF2B5EF4-FFF2-40B4-BE49-F238E27FC236}">
                <a16:creationId xmlns:a16="http://schemas.microsoft.com/office/drawing/2014/main" id="{98DBD27D-D516-1585-0AE2-972958B3DA5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8400" y="1097948"/>
            <a:ext cx="9591039" cy="5394837"/>
          </a:xfrm>
        </p:spPr>
      </p:pic>
    </p:spTree>
    <p:extLst>
      <p:ext uri="{BB962C8B-B14F-4D97-AF65-F5344CB8AC3E}">
        <p14:creationId xmlns:p14="http://schemas.microsoft.com/office/powerpoint/2010/main" val="3559119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88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AC35F3-520A-BB7E-F860-2CBF75ECA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3.1g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jdelijke aanduiding voor inhoud 2">
                <a:extLst>
                  <a:ext uri="{FF2B5EF4-FFF2-40B4-BE49-F238E27FC236}">
                    <a16:creationId xmlns:a16="http://schemas.microsoft.com/office/drawing/2014/main" id="{7FABC936-09B1-7F01-522B-9B373777589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nl-BE" b="0" i="1" dirty="0">
                        <a:latin typeface="Cambria Math" panose="02040503050406030204" pitchFamily="18" charset="0"/>
                      </a:rPr>
                      <m:t>20, −4, −3, 5, −4, −6,</m:t>
                    </m:r>
                    <m:f>
                      <m:fPr>
                        <m:ctrlPr>
                          <a:rPr lang="nl-BE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nl-BE" b="0" i="1" dirty="0">
                            <a:latin typeface="Cambria Math" panose="02040503050406030204" pitchFamily="18" charset="0"/>
                          </a:rPr>
                          <m:t>20</m:t>
                        </m:r>
                      </m:num>
                      <m:den>
                        <m:r>
                          <a:rPr lang="nl-BE" b="0" i="1" dirty="0">
                            <a:latin typeface="Cambria Math" panose="02040503050406030204" pitchFamily="18" charset="0"/>
                          </a:rPr>
                          <m:t>7</m:t>
                        </m:r>
                      </m:den>
                    </m:f>
                    <m:r>
                      <a:rPr lang="nl-BE" b="0" i="1" dirty="0">
                        <a:latin typeface="Cambria Math" panose="02040503050406030204" pitchFamily="18" charset="0"/>
                      </a:rPr>
                      <m:t>, − 4, −9, 2, − 4, −12,</m:t>
                    </m:r>
                    <m:f>
                      <m:fPr>
                        <m:ctrlPr>
                          <a:rPr lang="nl-BE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nl-BE" b="0" i="1" dirty="0">
                            <a:latin typeface="Cambria Math" panose="02040503050406030204" pitchFamily="18" charset="0"/>
                          </a:rPr>
                          <m:t>20</m:t>
                        </m:r>
                      </m:num>
                      <m:den>
                        <m:r>
                          <a:rPr lang="nl-BE" b="0" i="1" dirty="0">
                            <a:latin typeface="Cambria Math" panose="02040503050406030204" pitchFamily="18" charset="0"/>
                          </a:rPr>
                          <m:t>13</m:t>
                        </m:r>
                      </m:den>
                    </m:f>
                    <m:r>
                      <a:rPr lang="nl-BE" b="0" i="1" dirty="0">
                        <a:latin typeface="Cambria Math" panose="02040503050406030204" pitchFamily="18" charset="0"/>
                      </a:rPr>
                      <m:t>, −4, −15</m:t>
                    </m:r>
                  </m:oMath>
                </a14:m>
                <a:endParaRPr dirty="0"/>
              </a:p>
              <a:p>
                <a14:m>
                  <m:oMath xmlns:m="http://schemas.openxmlformats.org/officeDocument/2006/math">
                    <m:r>
                      <a:rPr lang="nl-BE" b="0" i="1" dirty="0">
                        <a:latin typeface="Cambria Math" panose="02040503050406030204" pitchFamily="18" charset="0"/>
                      </a:rPr>
                      <m:t>20, </m:t>
                    </m:r>
                    <m:r>
                      <a:rPr lang="nl-BE" b="1" i="1" dirty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nl-BE" b="1" i="1" dirty="0">
                        <a:latin typeface="Cambria Math" panose="02040503050406030204" pitchFamily="18" charset="0"/>
                      </a:rPr>
                      <m:t>𝟒</m:t>
                    </m:r>
                    <m:r>
                      <a:rPr lang="nl-BE" b="0" i="1" dirty="0">
                        <a:latin typeface="Cambria Math" panose="02040503050406030204" pitchFamily="18" charset="0"/>
                      </a:rPr>
                      <m:t>, −3, 5, </m:t>
                    </m:r>
                    <m:r>
                      <a:rPr lang="nl-BE" b="1" i="1" dirty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nl-BE" b="1" i="1" dirty="0">
                        <a:latin typeface="Cambria Math" panose="02040503050406030204" pitchFamily="18" charset="0"/>
                      </a:rPr>
                      <m:t>𝟒</m:t>
                    </m:r>
                    <m:r>
                      <a:rPr lang="nl-BE" b="0" i="1" dirty="0">
                        <a:latin typeface="Cambria Math" panose="02040503050406030204" pitchFamily="18" charset="0"/>
                      </a:rPr>
                      <m:t>, −6,</m:t>
                    </m:r>
                    <m:f>
                      <m:fPr>
                        <m:ctrlPr>
                          <a:rPr lang="nl-BE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nl-BE" b="0" i="1" dirty="0">
                            <a:latin typeface="Cambria Math" panose="02040503050406030204" pitchFamily="18" charset="0"/>
                          </a:rPr>
                          <m:t>20</m:t>
                        </m:r>
                      </m:num>
                      <m:den>
                        <m:r>
                          <a:rPr lang="nl-BE" b="0" i="1" dirty="0">
                            <a:latin typeface="Cambria Math" panose="02040503050406030204" pitchFamily="18" charset="0"/>
                          </a:rPr>
                          <m:t>7</m:t>
                        </m:r>
                      </m:den>
                    </m:f>
                    <m:r>
                      <a:rPr lang="nl-BE" b="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nl-BE" b="1" i="1" dirty="0">
                        <a:latin typeface="Cambria Math" panose="02040503050406030204" pitchFamily="18" charset="0"/>
                      </a:rPr>
                      <m:t>− </m:t>
                    </m:r>
                    <m:r>
                      <a:rPr lang="nl-BE" b="1" i="1" dirty="0">
                        <a:latin typeface="Cambria Math" panose="02040503050406030204" pitchFamily="18" charset="0"/>
                      </a:rPr>
                      <m:t>𝟒</m:t>
                    </m:r>
                    <m:r>
                      <a:rPr lang="nl-BE" b="0" i="1" dirty="0">
                        <a:latin typeface="Cambria Math" panose="02040503050406030204" pitchFamily="18" charset="0"/>
                      </a:rPr>
                      <m:t>, −9, 2, </m:t>
                    </m:r>
                    <m:r>
                      <a:rPr lang="nl-BE" b="1" i="1" dirty="0">
                        <a:latin typeface="Cambria Math" panose="02040503050406030204" pitchFamily="18" charset="0"/>
                      </a:rPr>
                      <m:t>− </m:t>
                    </m:r>
                    <m:r>
                      <a:rPr lang="nl-BE" b="1" i="1" dirty="0">
                        <a:latin typeface="Cambria Math" panose="02040503050406030204" pitchFamily="18" charset="0"/>
                      </a:rPr>
                      <m:t>𝟒</m:t>
                    </m:r>
                    <m:r>
                      <a:rPr lang="nl-BE" b="0" i="1" dirty="0">
                        <a:latin typeface="Cambria Math" panose="02040503050406030204" pitchFamily="18" charset="0"/>
                      </a:rPr>
                      <m:t>, −12,</m:t>
                    </m:r>
                    <m:f>
                      <m:fPr>
                        <m:ctrlPr>
                          <a:rPr lang="nl-BE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nl-BE" b="0" i="1" dirty="0">
                            <a:latin typeface="Cambria Math" panose="02040503050406030204" pitchFamily="18" charset="0"/>
                          </a:rPr>
                          <m:t>20</m:t>
                        </m:r>
                      </m:num>
                      <m:den>
                        <m:r>
                          <a:rPr lang="nl-BE" b="0" i="1" dirty="0">
                            <a:latin typeface="Cambria Math" panose="02040503050406030204" pitchFamily="18" charset="0"/>
                          </a:rPr>
                          <m:t>13</m:t>
                        </m:r>
                      </m:den>
                    </m:f>
                    <m:r>
                      <a:rPr lang="nl-BE" b="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nl-BE" b="1" i="1" dirty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nl-BE" b="1" i="1" dirty="0">
                        <a:latin typeface="Cambria Math" panose="02040503050406030204" pitchFamily="18" charset="0"/>
                      </a:rPr>
                      <m:t>𝟒</m:t>
                    </m:r>
                    <m:r>
                      <a:rPr lang="nl-BE" b="0" i="1" dirty="0">
                        <a:latin typeface="Cambria Math" panose="02040503050406030204" pitchFamily="18" charset="0"/>
                      </a:rPr>
                      <m:t>, −15</m:t>
                    </m:r>
                  </m:oMath>
                </a14:m>
                <a:endParaRPr lang="nl-BE" dirty="0"/>
              </a:p>
              <a:p>
                <a14:m>
                  <m:oMath xmlns:m="http://schemas.openxmlformats.org/officeDocument/2006/math">
                    <m:r>
                      <a:rPr lang="nl-BE" i="1" dirty="0">
                        <a:latin typeface="Cambria Math" panose="02040503050406030204" pitchFamily="18" charset="0"/>
                      </a:rPr>
                      <m:t>20, </m:t>
                    </m:r>
                    <m:r>
                      <a:rPr lang="nl-BE" b="1" i="1" dirty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nl-BE" b="1" i="1" dirty="0">
                        <a:latin typeface="Cambria Math" panose="02040503050406030204" pitchFamily="18" charset="0"/>
                      </a:rPr>
                      <m:t>𝟒</m:t>
                    </m:r>
                    <m:r>
                      <a:rPr lang="nl-BE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nl-BE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nl-BE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𝟑</m:t>
                    </m:r>
                    <m:r>
                      <a:rPr lang="nl-BE" i="1" dirty="0">
                        <a:latin typeface="Cambria Math" panose="02040503050406030204" pitchFamily="18" charset="0"/>
                      </a:rPr>
                      <m:t>, 5, </m:t>
                    </m:r>
                    <m:r>
                      <a:rPr lang="nl-BE" b="1" i="1" dirty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nl-BE" b="1" i="1" dirty="0">
                        <a:latin typeface="Cambria Math" panose="02040503050406030204" pitchFamily="18" charset="0"/>
                      </a:rPr>
                      <m:t>𝟒</m:t>
                    </m:r>
                    <m:r>
                      <a:rPr lang="nl-BE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nl-BE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nl-BE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𝟔</m:t>
                    </m:r>
                    <m:r>
                      <a:rPr lang="nl-BE" i="1" dirty="0">
                        <a:latin typeface="Cambria Math" panose="02040503050406030204" pitchFamily="18" charset="0"/>
                      </a:rPr>
                      <m:t>,</m:t>
                    </m:r>
                    <m:f>
                      <m:fPr>
                        <m:ctrlPr>
                          <a:rPr lang="nl-BE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nl-BE" i="1" dirty="0">
                            <a:latin typeface="Cambria Math" panose="02040503050406030204" pitchFamily="18" charset="0"/>
                          </a:rPr>
                          <m:t>20</m:t>
                        </m:r>
                      </m:num>
                      <m:den>
                        <m:r>
                          <a:rPr lang="nl-BE" i="1" dirty="0">
                            <a:latin typeface="Cambria Math" panose="02040503050406030204" pitchFamily="18" charset="0"/>
                          </a:rPr>
                          <m:t>7</m:t>
                        </m:r>
                      </m:den>
                    </m:f>
                    <m:r>
                      <a:rPr lang="nl-BE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nl-BE" b="1" i="1" dirty="0">
                        <a:latin typeface="Cambria Math" panose="02040503050406030204" pitchFamily="18" charset="0"/>
                      </a:rPr>
                      <m:t>− </m:t>
                    </m:r>
                    <m:r>
                      <a:rPr lang="nl-BE" b="1" i="1" dirty="0">
                        <a:latin typeface="Cambria Math" panose="02040503050406030204" pitchFamily="18" charset="0"/>
                      </a:rPr>
                      <m:t>𝟒</m:t>
                    </m:r>
                    <m:r>
                      <a:rPr lang="nl-BE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nl-BE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nl-BE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𝟗</m:t>
                    </m:r>
                    <m:r>
                      <a:rPr lang="nl-BE" i="1" dirty="0">
                        <a:latin typeface="Cambria Math" panose="02040503050406030204" pitchFamily="18" charset="0"/>
                      </a:rPr>
                      <m:t>, 2, </m:t>
                    </m:r>
                    <m:r>
                      <a:rPr lang="nl-BE" b="1" i="1" dirty="0">
                        <a:latin typeface="Cambria Math" panose="02040503050406030204" pitchFamily="18" charset="0"/>
                      </a:rPr>
                      <m:t>− </m:t>
                    </m:r>
                    <m:r>
                      <a:rPr lang="nl-BE" b="1" i="1" dirty="0">
                        <a:latin typeface="Cambria Math" panose="02040503050406030204" pitchFamily="18" charset="0"/>
                      </a:rPr>
                      <m:t>𝟒</m:t>
                    </m:r>
                    <m:r>
                      <a:rPr lang="nl-BE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nl-BE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nl-BE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𝟏𝟐</m:t>
                    </m:r>
                    <m:r>
                      <a:rPr lang="nl-BE" i="1" dirty="0">
                        <a:latin typeface="Cambria Math" panose="02040503050406030204" pitchFamily="18" charset="0"/>
                      </a:rPr>
                      <m:t>,</m:t>
                    </m:r>
                    <m:f>
                      <m:fPr>
                        <m:ctrlPr>
                          <a:rPr lang="nl-BE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nl-BE" i="1" dirty="0">
                            <a:latin typeface="Cambria Math" panose="02040503050406030204" pitchFamily="18" charset="0"/>
                          </a:rPr>
                          <m:t>20</m:t>
                        </m:r>
                      </m:num>
                      <m:den>
                        <m:r>
                          <a:rPr lang="nl-BE" i="1" dirty="0">
                            <a:latin typeface="Cambria Math" panose="02040503050406030204" pitchFamily="18" charset="0"/>
                          </a:rPr>
                          <m:t>13</m:t>
                        </m:r>
                      </m:den>
                    </m:f>
                    <m:r>
                      <a:rPr lang="nl-BE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nl-BE" b="1" i="1" dirty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nl-BE" b="1" i="1" dirty="0">
                        <a:latin typeface="Cambria Math" panose="02040503050406030204" pitchFamily="18" charset="0"/>
                      </a:rPr>
                      <m:t>𝟒</m:t>
                    </m:r>
                    <m:r>
                      <a:rPr lang="nl-BE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nl-BE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nl-BE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𝟏𝟓</m:t>
                    </m:r>
                  </m:oMath>
                </a14:m>
                <a:endParaRPr lang="nl-BE" b="1" dirty="0"/>
              </a:p>
              <a:p>
                <a14:m>
                  <m:oMath xmlns:m="http://schemas.openxmlformats.org/officeDocument/2006/math">
                    <m:r>
                      <a:rPr lang="nl-BE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𝟐𝟎</m:t>
                    </m:r>
                    <m:r>
                      <a:rPr lang="nl-BE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nl-BE" b="1" i="1" dirty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nl-BE" b="1" i="1" dirty="0">
                        <a:latin typeface="Cambria Math" panose="02040503050406030204" pitchFamily="18" charset="0"/>
                      </a:rPr>
                      <m:t>𝟒</m:t>
                    </m:r>
                    <m:r>
                      <a:rPr lang="nl-BE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nl-BE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nl-BE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𝟑</m:t>
                    </m:r>
                    <m:r>
                      <a:rPr lang="nl-BE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nl-BE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𝟓</m:t>
                    </m:r>
                    <m:r>
                      <a:rPr lang="nl-BE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nl-BE" b="1" i="1" dirty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nl-BE" b="1" i="1" dirty="0">
                        <a:latin typeface="Cambria Math" panose="02040503050406030204" pitchFamily="18" charset="0"/>
                      </a:rPr>
                      <m:t>𝟒</m:t>
                    </m:r>
                    <m:r>
                      <a:rPr lang="nl-BE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nl-BE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nl-BE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𝟔</m:t>
                    </m:r>
                    <m:r>
                      <a:rPr lang="nl-BE" i="1" dirty="0">
                        <a:latin typeface="Cambria Math" panose="02040503050406030204" pitchFamily="18" charset="0"/>
                      </a:rPr>
                      <m:t>,</m:t>
                    </m:r>
                    <m:f>
                      <m:fPr>
                        <m:ctrlPr>
                          <a:rPr lang="nl-BE" b="1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nl-BE" b="1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𝟐𝟎</m:t>
                        </m:r>
                      </m:num>
                      <m:den>
                        <m:r>
                          <a:rPr lang="nl-BE" b="1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𝟕</m:t>
                        </m:r>
                      </m:den>
                    </m:f>
                    <m:r>
                      <a:rPr lang="nl-BE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nl-BE" b="1" i="1" dirty="0">
                        <a:latin typeface="Cambria Math" panose="02040503050406030204" pitchFamily="18" charset="0"/>
                      </a:rPr>
                      <m:t>− </m:t>
                    </m:r>
                    <m:r>
                      <a:rPr lang="nl-BE" b="1" i="1" dirty="0">
                        <a:latin typeface="Cambria Math" panose="02040503050406030204" pitchFamily="18" charset="0"/>
                      </a:rPr>
                      <m:t>𝟒</m:t>
                    </m:r>
                    <m:r>
                      <a:rPr lang="nl-BE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nl-BE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nl-BE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𝟗</m:t>
                    </m:r>
                    <m:r>
                      <a:rPr lang="nl-BE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nl-BE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nl-BE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nl-BE" b="1" i="1" dirty="0">
                        <a:latin typeface="Cambria Math" panose="02040503050406030204" pitchFamily="18" charset="0"/>
                      </a:rPr>
                      <m:t>− </m:t>
                    </m:r>
                    <m:r>
                      <a:rPr lang="nl-BE" b="1" i="1" dirty="0">
                        <a:latin typeface="Cambria Math" panose="02040503050406030204" pitchFamily="18" charset="0"/>
                      </a:rPr>
                      <m:t>𝟒</m:t>
                    </m:r>
                    <m:r>
                      <a:rPr lang="nl-BE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nl-BE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nl-BE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𝟏𝟐</m:t>
                    </m:r>
                    <m:r>
                      <a:rPr lang="nl-BE" i="1" dirty="0">
                        <a:latin typeface="Cambria Math" panose="02040503050406030204" pitchFamily="18" charset="0"/>
                      </a:rPr>
                      <m:t>,</m:t>
                    </m:r>
                    <m:f>
                      <m:fPr>
                        <m:ctrlPr>
                          <a:rPr lang="nl-BE" b="1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nl-BE" b="1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𝟐𝟎</m:t>
                        </m:r>
                      </m:num>
                      <m:den>
                        <m:r>
                          <a:rPr lang="nl-BE" b="1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𝟏𝟑</m:t>
                        </m:r>
                      </m:den>
                    </m:f>
                    <m:r>
                      <a:rPr lang="nl-BE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nl-BE" b="1" i="1" dirty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nl-BE" b="1" i="1" dirty="0">
                        <a:latin typeface="Cambria Math" panose="02040503050406030204" pitchFamily="18" charset="0"/>
                      </a:rPr>
                      <m:t>𝟒</m:t>
                    </m:r>
                    <m:r>
                      <a:rPr lang="nl-BE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nl-BE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nl-BE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𝟏𝟓</m:t>
                    </m:r>
                  </m:oMath>
                </a14:m>
                <a:endParaRPr lang="nl-BE" b="1" dirty="0"/>
              </a:p>
              <a:p>
                <a:endParaRPr lang="nl-BE" i="1" dirty="0">
                  <a:latin typeface="Cambria Math" panose="02040503050406030204" pitchFamily="18" charset="0"/>
                </a:endParaRPr>
              </a:p>
              <a:p>
                <a:endParaRPr lang="nl-BE" i="1" dirty="0">
                  <a:latin typeface="Cambria Math" panose="02040503050406030204" pitchFamily="18" charset="0"/>
                </a:endParaRPr>
              </a:p>
              <a:p>
                <a:endParaRPr lang="nl-BE" dirty="0"/>
              </a:p>
            </p:txBody>
          </p:sp>
        </mc:Choice>
        <mc:Fallback xmlns="">
          <p:sp>
            <p:nvSpPr>
              <p:cNvPr id="3" name="Tijdelijke aanduiding voor inhoud 2">
                <a:extLst>
                  <a:ext uri="{FF2B5EF4-FFF2-40B4-BE49-F238E27FC236}">
                    <a16:creationId xmlns:a16="http://schemas.microsoft.com/office/drawing/2014/main" id="{7FABC936-09B1-7F01-522B-9B373777589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el 3">
                <a:extLst>
                  <a:ext uri="{FF2B5EF4-FFF2-40B4-BE49-F238E27FC236}">
                    <a16:creationId xmlns:a16="http://schemas.microsoft.com/office/drawing/2014/main" id="{DD6FFA4E-A5A6-D285-3F1A-98EF46A5D5B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7304385"/>
                  </p:ext>
                </p:extLst>
              </p:nvPr>
            </p:nvGraphicFramePr>
            <p:xfrm>
              <a:off x="406402" y="4632960"/>
              <a:ext cx="11379195" cy="18669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15998">
                      <a:extLst>
                        <a:ext uri="{9D8B030D-6E8A-4147-A177-3AD203B41FA5}">
                          <a16:colId xmlns:a16="http://schemas.microsoft.com/office/drawing/2014/main" val="1902359932"/>
                        </a:ext>
                      </a:extLst>
                    </a:gridCol>
                    <a:gridCol w="1512712">
                      <a:extLst>
                        <a:ext uri="{9D8B030D-6E8A-4147-A177-3AD203B41FA5}">
                          <a16:colId xmlns:a16="http://schemas.microsoft.com/office/drawing/2014/main" val="3103796476"/>
                        </a:ext>
                      </a:extLst>
                    </a:gridCol>
                    <a:gridCol w="1088248">
                      <a:extLst>
                        <a:ext uri="{9D8B030D-6E8A-4147-A177-3AD203B41FA5}">
                          <a16:colId xmlns:a16="http://schemas.microsoft.com/office/drawing/2014/main" val="728253802"/>
                        </a:ext>
                      </a:extLst>
                    </a:gridCol>
                    <a:gridCol w="1440462">
                      <a:extLst>
                        <a:ext uri="{9D8B030D-6E8A-4147-A177-3AD203B41FA5}">
                          <a16:colId xmlns:a16="http://schemas.microsoft.com/office/drawing/2014/main" val="1230733389"/>
                        </a:ext>
                      </a:extLst>
                    </a:gridCol>
                    <a:gridCol w="1264355">
                      <a:extLst>
                        <a:ext uri="{9D8B030D-6E8A-4147-A177-3AD203B41FA5}">
                          <a16:colId xmlns:a16="http://schemas.microsoft.com/office/drawing/2014/main" val="419003960"/>
                        </a:ext>
                      </a:extLst>
                    </a:gridCol>
                    <a:gridCol w="1264355">
                      <a:extLst>
                        <a:ext uri="{9D8B030D-6E8A-4147-A177-3AD203B41FA5}">
                          <a16:colId xmlns:a16="http://schemas.microsoft.com/office/drawing/2014/main" val="3026958833"/>
                        </a:ext>
                      </a:extLst>
                    </a:gridCol>
                    <a:gridCol w="1264355">
                      <a:extLst>
                        <a:ext uri="{9D8B030D-6E8A-4147-A177-3AD203B41FA5}">
                          <a16:colId xmlns:a16="http://schemas.microsoft.com/office/drawing/2014/main" val="2530790263"/>
                        </a:ext>
                      </a:extLst>
                    </a:gridCol>
                    <a:gridCol w="1264355">
                      <a:extLst>
                        <a:ext uri="{9D8B030D-6E8A-4147-A177-3AD203B41FA5}">
                          <a16:colId xmlns:a16="http://schemas.microsoft.com/office/drawing/2014/main" val="1200962351"/>
                        </a:ext>
                      </a:extLst>
                    </a:gridCol>
                    <a:gridCol w="1264355">
                      <a:extLst>
                        <a:ext uri="{9D8B030D-6E8A-4147-A177-3AD203B41FA5}">
                          <a16:colId xmlns:a16="http://schemas.microsoft.com/office/drawing/2014/main" val="2842989517"/>
                        </a:ext>
                      </a:extLst>
                    </a:gridCol>
                  </a:tblGrid>
                  <a:tr h="933450">
                    <a:tc>
                      <a:txBody>
                        <a:bodyPr/>
                        <a:lstStyle/>
                        <a:p>
                          <a:endParaRPr lang="nl-B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nl-BE" sz="2400" dirty="0"/>
                            <a:t>sup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nl-BE" sz="2400" dirty="0" err="1"/>
                            <a:t>inf</a:t>
                          </a:r>
                          <a:endParaRPr lang="nl-BE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nl-BE" sz="2400" dirty="0"/>
                            <a:t>max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nl-BE" sz="2400" dirty="0"/>
                            <a:t>min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nl-BE" sz="2400" dirty="0"/>
                            <a:t>Lim sup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nl-BE" sz="2400" dirty="0"/>
                            <a:t>Lim </a:t>
                          </a:r>
                          <a:r>
                            <a:rPr lang="nl-BE" sz="2400" dirty="0" err="1"/>
                            <a:t>inf</a:t>
                          </a:r>
                          <a:endParaRPr lang="nl-BE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nl-BE" sz="2400" dirty="0" err="1"/>
                            <a:t>Ophop</a:t>
                          </a:r>
                          <a:r>
                            <a:rPr lang="nl-BE" sz="2400" dirty="0"/>
                            <a:t>.</a:t>
                          </a:r>
                        </a:p>
                        <a:p>
                          <a:r>
                            <a:rPr lang="nl-BE" sz="2400" dirty="0"/>
                            <a:t>punten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nl-BE" sz="2400" dirty="0"/>
                            <a:t>Limiet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23524567"/>
                      </a:ext>
                    </a:extLst>
                  </a:tr>
                  <a:tr h="933450">
                    <a:tc>
                      <a:txBody>
                        <a:bodyPr/>
                        <a:lstStyle/>
                        <a:p>
                          <a:r>
                            <a:rPr lang="nl-BE" sz="2800" dirty="0"/>
                            <a:t>3.1G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nl-BE" sz="3200" dirty="0"/>
                            <a:t>20</a:t>
                          </a: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nl-BE" sz="3200"/>
                            <a:t>/</a:t>
                          </a: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nl-BE" sz="3200"/>
                            <a:t>20</a:t>
                          </a: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nl-BE" sz="3200"/>
                            <a:t>/</a:t>
                          </a: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nl-BE" sz="3200"/>
                            <a:t>0</a:t>
                          </a: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nl-BE" sz="3200" b="0" i="1" smtClean="0"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</m:oMath>
                            </m:oMathPara>
                          </a14:m>
                          <a:endParaRPr lang="nl-BE" sz="3200" dirty="0"/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nl-BE" sz="3200" dirty="0"/>
                            <a:t>0, -4</a:t>
                          </a: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nl-BE" sz="3200" dirty="0"/>
                            <a:t>geen</a:t>
                          </a: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29006877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el 3">
                <a:extLst>
                  <a:ext uri="{FF2B5EF4-FFF2-40B4-BE49-F238E27FC236}">
                    <a16:creationId xmlns:a16="http://schemas.microsoft.com/office/drawing/2014/main" id="{DD6FFA4E-A5A6-D285-3F1A-98EF46A5D5B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7304385"/>
                  </p:ext>
                </p:extLst>
              </p:nvPr>
            </p:nvGraphicFramePr>
            <p:xfrm>
              <a:off x="406402" y="4632960"/>
              <a:ext cx="11379195" cy="18669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15998">
                      <a:extLst>
                        <a:ext uri="{9D8B030D-6E8A-4147-A177-3AD203B41FA5}">
                          <a16:colId xmlns:a16="http://schemas.microsoft.com/office/drawing/2014/main" val="1902359932"/>
                        </a:ext>
                      </a:extLst>
                    </a:gridCol>
                    <a:gridCol w="1512712">
                      <a:extLst>
                        <a:ext uri="{9D8B030D-6E8A-4147-A177-3AD203B41FA5}">
                          <a16:colId xmlns:a16="http://schemas.microsoft.com/office/drawing/2014/main" val="3103796476"/>
                        </a:ext>
                      </a:extLst>
                    </a:gridCol>
                    <a:gridCol w="1088248">
                      <a:extLst>
                        <a:ext uri="{9D8B030D-6E8A-4147-A177-3AD203B41FA5}">
                          <a16:colId xmlns:a16="http://schemas.microsoft.com/office/drawing/2014/main" val="728253802"/>
                        </a:ext>
                      </a:extLst>
                    </a:gridCol>
                    <a:gridCol w="1440462">
                      <a:extLst>
                        <a:ext uri="{9D8B030D-6E8A-4147-A177-3AD203B41FA5}">
                          <a16:colId xmlns:a16="http://schemas.microsoft.com/office/drawing/2014/main" val="1230733389"/>
                        </a:ext>
                      </a:extLst>
                    </a:gridCol>
                    <a:gridCol w="1264355">
                      <a:extLst>
                        <a:ext uri="{9D8B030D-6E8A-4147-A177-3AD203B41FA5}">
                          <a16:colId xmlns:a16="http://schemas.microsoft.com/office/drawing/2014/main" val="419003960"/>
                        </a:ext>
                      </a:extLst>
                    </a:gridCol>
                    <a:gridCol w="1264355">
                      <a:extLst>
                        <a:ext uri="{9D8B030D-6E8A-4147-A177-3AD203B41FA5}">
                          <a16:colId xmlns:a16="http://schemas.microsoft.com/office/drawing/2014/main" val="3026958833"/>
                        </a:ext>
                      </a:extLst>
                    </a:gridCol>
                    <a:gridCol w="1264355">
                      <a:extLst>
                        <a:ext uri="{9D8B030D-6E8A-4147-A177-3AD203B41FA5}">
                          <a16:colId xmlns:a16="http://schemas.microsoft.com/office/drawing/2014/main" val="2530790263"/>
                        </a:ext>
                      </a:extLst>
                    </a:gridCol>
                    <a:gridCol w="1264355">
                      <a:extLst>
                        <a:ext uri="{9D8B030D-6E8A-4147-A177-3AD203B41FA5}">
                          <a16:colId xmlns:a16="http://schemas.microsoft.com/office/drawing/2014/main" val="1200962351"/>
                        </a:ext>
                      </a:extLst>
                    </a:gridCol>
                    <a:gridCol w="1264355">
                      <a:extLst>
                        <a:ext uri="{9D8B030D-6E8A-4147-A177-3AD203B41FA5}">
                          <a16:colId xmlns:a16="http://schemas.microsoft.com/office/drawing/2014/main" val="2842989517"/>
                        </a:ext>
                      </a:extLst>
                    </a:gridCol>
                  </a:tblGrid>
                  <a:tr h="933450">
                    <a:tc>
                      <a:txBody>
                        <a:bodyPr/>
                        <a:lstStyle/>
                        <a:p>
                          <a:endParaRPr lang="nl-B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nl-BE" sz="2400" dirty="0"/>
                            <a:t>sup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nl-BE" sz="2400" dirty="0" err="1"/>
                            <a:t>inf</a:t>
                          </a:r>
                          <a:endParaRPr lang="nl-BE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nl-BE" sz="2400" dirty="0"/>
                            <a:t>max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nl-BE" sz="2400" dirty="0"/>
                            <a:t>min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nl-BE" sz="2400" dirty="0"/>
                            <a:t>Lim sup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nl-BE" sz="2400" dirty="0"/>
                            <a:t>Lim </a:t>
                          </a:r>
                          <a:r>
                            <a:rPr lang="nl-BE" sz="2400" dirty="0" err="1"/>
                            <a:t>inf</a:t>
                          </a:r>
                          <a:endParaRPr lang="nl-BE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nl-BE" sz="2400" dirty="0" err="1"/>
                            <a:t>Ophop</a:t>
                          </a:r>
                          <a:r>
                            <a:rPr lang="nl-BE" sz="2400" dirty="0"/>
                            <a:t>.</a:t>
                          </a:r>
                        </a:p>
                        <a:p>
                          <a:r>
                            <a:rPr lang="nl-BE" sz="2400" dirty="0"/>
                            <a:t>punten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nl-BE" sz="2400" dirty="0"/>
                            <a:t>Limiet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23524567"/>
                      </a:ext>
                    </a:extLst>
                  </a:tr>
                  <a:tr h="933450">
                    <a:tc>
                      <a:txBody>
                        <a:bodyPr/>
                        <a:lstStyle/>
                        <a:p>
                          <a:r>
                            <a:rPr lang="nl-BE" sz="2800" dirty="0"/>
                            <a:t>3.1G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nl-BE" sz="3200" dirty="0"/>
                            <a:t>20</a:t>
                          </a: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nl-BE" sz="3200"/>
                            <a:t>/</a:t>
                          </a: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nl-BE" sz="3200"/>
                            <a:t>20</a:t>
                          </a: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nl-BE" sz="3200"/>
                            <a:t>/</a:t>
                          </a: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nl-BE" sz="3200"/>
                            <a:t>0</a:t>
                          </a: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endParaRPr lang="nl-BE"/>
                        </a:p>
                      </a:txBody>
                      <a:tcPr marL="68580" marR="68580" marT="0" marB="0">
                        <a:blipFill>
                          <a:blip r:embed="rId3"/>
                          <a:stretch>
                            <a:fillRect l="-599038" t="-105882" r="-201442" b="-130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nl-BE" sz="3200" dirty="0"/>
                            <a:t>0, -4</a:t>
                          </a: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nl-BE" sz="3200" dirty="0"/>
                            <a:t>geen</a:t>
                          </a: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290068773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276914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18937EE-D918-22AC-CAE4-BE08F82DD4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760" y="304800"/>
            <a:ext cx="10515600" cy="1070928"/>
          </a:xfrm>
        </p:spPr>
        <p:txBody>
          <a:bodyPr/>
          <a:lstStyle/>
          <a:p>
            <a:r>
              <a:rPr lang="nl-BE" dirty="0"/>
              <a:t>3.2a: Hoe ophopingspunten bepalen?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jdelijke aanduiding voor inhoud 2">
                <a:extLst>
                  <a:ext uri="{FF2B5EF4-FFF2-40B4-BE49-F238E27FC236}">
                    <a16:creationId xmlns:a16="http://schemas.microsoft.com/office/drawing/2014/main" id="{EC570FA1-375D-16EB-F3C7-40D49EA98E5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88974"/>
                <a:ext cx="10515600" cy="5212080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nl-B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nl-BE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nl-B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nl-B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nl-BE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e>
                      <m:sup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f>
                      <m:fPr>
                        <m:ctrlPr>
                          <a:rPr lang="nl-BE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num>
                      <m:den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func>
                      <m:funcPr>
                        <m:ctrlPr>
                          <a:rPr lang="nl-BE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nl-BE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nl-B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nl-B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nl-BE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nl-BE" b="0" i="1" smtClean="0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num>
                              <m:den>
                                <m:r>
                                  <a:rPr lang="nl-BE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den>
                            </m:f>
                          </m:e>
                        </m:d>
                      </m:e>
                    </m:func>
                  </m:oMath>
                </a14:m>
                <a:endParaRPr lang="nl-BE" b="0" dirty="0"/>
              </a:p>
              <a:p>
                <a:r>
                  <a:rPr lang="nl-BE" dirty="0"/>
                  <a:t>Bepaal periode </a:t>
                </a:r>
              </a:p>
              <a:p>
                <a:pPr lvl="1"/>
                <a:r>
                  <a:rPr lang="nl-BE" dirty="0"/>
                  <a:t>Periode </a:t>
                </a:r>
                <a14:m>
                  <m:oMath xmlns:m="http://schemas.openxmlformats.org/officeDocument/2006/math">
                    <m:r>
                      <a:rPr lang="nl-BE" i="1">
                        <a:latin typeface="Cambria Math" panose="02040503050406030204" pitchFamily="18" charset="0"/>
                      </a:rPr>
                      <m:t>𝑠𝑖𝑛</m:t>
                    </m:r>
                  </m:oMath>
                </a14:m>
                <a:r>
                  <a:rPr lang="nl-BE" dirty="0"/>
                  <a:t> is </a:t>
                </a:r>
                <a14:m>
                  <m:oMath xmlns:m="http://schemas.openxmlformats.org/officeDocument/2006/math">
                    <m:r>
                      <a:rPr lang="nl-BE" i="1" dirty="0">
                        <a:latin typeface="Cambria Math" panose="02040503050406030204" pitchFamily="18" charset="0"/>
                      </a:rPr>
                      <m:t>2</m:t>
                    </m:r>
                    <m:r>
                      <a:rPr lang="nl-BE" i="1" dirty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endParaRPr lang="nl-BE" dirty="0"/>
              </a:p>
              <a:p>
                <a:pPr lvl="1"/>
                <a:r>
                  <a:rPr lang="nl-BE" dirty="0"/>
                  <a:t>Periode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nl-BE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nl-BE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nl-BE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e>
                      <m:sup>
                        <m:r>
                          <a:rPr lang="nl-BE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nl-BE" dirty="0"/>
                  <a:t> is 2</a:t>
                </a:r>
              </a:p>
              <a:p>
                <a:r>
                  <a:rPr lang="nl-BE" dirty="0"/>
                  <a:t>Neem het </a:t>
                </a:r>
                <a:r>
                  <a:rPr lang="nl-BE" dirty="0" err="1"/>
                  <a:t>kgv</a:t>
                </a:r>
                <a:r>
                  <a:rPr lang="nl-BE" dirty="0"/>
                  <a:t> hiervan: </a:t>
                </a:r>
                <a14:m>
                  <m:oMath xmlns:m="http://schemas.openxmlformats.org/officeDocument/2006/math">
                    <m:r>
                      <a:rPr lang="nl-BE" b="0" i="1" smtClean="0">
                        <a:latin typeface="Cambria Math" panose="02040503050406030204" pitchFamily="18" charset="0"/>
                      </a:rPr>
                      <m:t>𝑘𝑔𝑣</m:t>
                    </m:r>
                    <m:d>
                      <m:dPr>
                        <m:ctrlPr>
                          <a:rPr lang="nl-B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,2</m:t>
                        </m:r>
                      </m:e>
                    </m:d>
                    <m:r>
                      <a:rPr lang="nl-BE" b="0" i="1" smtClean="0">
                        <a:latin typeface="Cambria Math" panose="02040503050406030204" pitchFamily="18" charset="0"/>
                      </a:rPr>
                      <m:t>=2</m:t>
                    </m:r>
                    <m:r>
                      <a:rPr lang="nl-BE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endParaRPr lang="nl-BE" dirty="0"/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nl-BE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nl-BE" b="0" i="1" smtClean="0">
                        <a:latin typeface="Cambria Math" panose="02040503050406030204" pitchFamily="18" charset="0"/>
                      </a:rPr>
                      <m:t>=2</m:t>
                    </m:r>
                    <m:r>
                      <a:rPr lang="nl-BE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nl-BE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nl-BE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nl-BE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nl-BE" b="0" i="1" smtClean="0">
                        <a:latin typeface="Cambria Math" panose="02040503050406030204" pitchFamily="18" charset="0"/>
                      </a:rPr>
                      <m:t>=8</m:t>
                    </m:r>
                    <m:r>
                      <a:rPr lang="nl-BE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nl-BE" dirty="0"/>
                  <a:t>  </a:t>
                </a:r>
              </a:p>
              <a:p>
                <a:r>
                  <a:rPr lang="nl-BE" dirty="0"/>
                  <a:t>We bekomen 8 deelrijen</a:t>
                </a:r>
              </a:p>
              <a:p>
                <a:r>
                  <a:rPr lang="nl-BE" dirty="0"/>
                  <a:t>Bepaal de limieten van de deelrijen</a:t>
                </a:r>
              </a:p>
              <a:p>
                <a:r>
                  <a:rPr lang="nl-BE" dirty="0"/>
                  <a:t>Hou er rekening mee dat </a:t>
                </a:r>
                <a14:m>
                  <m:oMath xmlns:m="http://schemas.openxmlformats.org/officeDocument/2006/math">
                    <m:r>
                      <a:rPr lang="nl-BE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nl-BE" b="0" i="1" smtClean="0">
                        <a:latin typeface="Cambria Math" panose="02040503050406030204" pitchFamily="18" charset="0"/>
                      </a:rPr>
                      <m:t>→∞</m:t>
                    </m:r>
                  </m:oMath>
                </a14:m>
                <a:endParaRPr lang="nl-BE" dirty="0"/>
              </a:p>
            </p:txBody>
          </p:sp>
        </mc:Choice>
        <mc:Fallback xmlns="">
          <p:sp>
            <p:nvSpPr>
              <p:cNvPr id="3" name="Tijdelijke aanduiding voor inhoud 2">
                <a:extLst>
                  <a:ext uri="{FF2B5EF4-FFF2-40B4-BE49-F238E27FC236}">
                    <a16:creationId xmlns:a16="http://schemas.microsoft.com/office/drawing/2014/main" id="{EC570FA1-375D-16EB-F3C7-40D49EA98E5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88974"/>
                <a:ext cx="10515600" cy="5212080"/>
              </a:xfrm>
              <a:blipFill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Afbeelding 3">
            <a:extLst>
              <a:ext uri="{FF2B5EF4-FFF2-40B4-BE49-F238E27FC236}">
                <a16:creationId xmlns:a16="http://schemas.microsoft.com/office/drawing/2014/main" id="{1F6D3A78-450F-F668-CA01-3EEECC9DB7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0320" y="1663700"/>
            <a:ext cx="4297680" cy="450983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kstvak 4">
                <a:extLst>
                  <a:ext uri="{FF2B5EF4-FFF2-40B4-BE49-F238E27FC236}">
                    <a16:creationId xmlns:a16="http://schemas.microsoft.com/office/drawing/2014/main" id="{969F9123-BF3E-D475-46D0-0E77B6466DD0}"/>
                  </a:ext>
                </a:extLst>
              </p:cNvPr>
              <p:cNvSpPr txBox="1"/>
              <p:nvPr/>
            </p:nvSpPr>
            <p:spPr>
              <a:xfrm>
                <a:off x="10108781" y="1021080"/>
                <a:ext cx="1829219" cy="4898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nl-B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nl-BE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nl-BE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nl-B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nl-B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nl-BE" b="0" i="1" smtClean="0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</m:num>
                                    <m:den>
                                      <m:r>
                                        <a:rPr lang="nl-BE" b="0" i="1" smtClean="0"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func>
                            <m:funcPr>
                              <m:ctrlPr>
                                <a:rPr lang="nl-BE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nl-BE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nl-B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nl-B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nl-BE" b="0" i="1" smtClean="0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</m:num>
                                    <m:den>
                                      <m:r>
                                        <a:rPr lang="nl-BE" b="0" i="1" smtClean="0"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nl-BE" dirty="0"/>
              </a:p>
            </p:txBody>
          </p:sp>
        </mc:Choice>
        <mc:Fallback xmlns="">
          <p:sp>
            <p:nvSpPr>
              <p:cNvPr id="5" name="Tekstvak 4">
                <a:extLst>
                  <a:ext uri="{FF2B5EF4-FFF2-40B4-BE49-F238E27FC236}">
                    <a16:creationId xmlns:a16="http://schemas.microsoft.com/office/drawing/2014/main" id="{969F9123-BF3E-D475-46D0-0E77B6466D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08781" y="1021080"/>
                <a:ext cx="1829219" cy="48981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Rechte verbindingslijn met pijl 5">
            <a:extLst>
              <a:ext uri="{FF2B5EF4-FFF2-40B4-BE49-F238E27FC236}">
                <a16:creationId xmlns:a16="http://schemas.microsoft.com/office/drawing/2014/main" id="{C30EE5F5-C5D9-F2DF-7447-2F7A9719D13C}"/>
              </a:ext>
            </a:extLst>
          </p:cNvPr>
          <p:cNvCxnSpPr/>
          <p:nvPr/>
        </p:nvCxnSpPr>
        <p:spPr>
          <a:xfrm flipV="1">
            <a:off x="11176000" y="1663700"/>
            <a:ext cx="0" cy="76454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3471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jdelijke aanduiding voor inhoud 2">
                <a:extLst>
                  <a:ext uri="{FF2B5EF4-FFF2-40B4-BE49-F238E27FC236}">
                    <a16:creationId xmlns:a16="http://schemas.microsoft.com/office/drawing/2014/main" id="{1ACBFD7F-C4E4-1FFA-190F-1337DAD3A4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62280" y="157480"/>
                <a:ext cx="10515600" cy="6543040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nl-B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nl-BE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nl-BE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nl-BE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nl-BE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nl-BE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e>
                      <m:sup>
                        <m:r>
                          <a:rPr lang="nl-BE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f>
                      <m:fPr>
                        <m:ctrlPr>
                          <a:rPr lang="nl-BE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nl-BE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nl-BE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nl-BE" i="1">
                            <a:latin typeface="Cambria Math" panose="02040503050406030204" pitchFamily="18" charset="0"/>
                          </a:rPr>
                          <m:t>+1</m:t>
                        </m:r>
                      </m:num>
                      <m:den>
                        <m:r>
                          <a:rPr lang="nl-BE" i="1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func>
                      <m:funcPr>
                        <m:ctrlPr>
                          <a:rPr lang="nl-BE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nl-BE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nl-BE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nl-BE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nl-BE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nl-BE" i="1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num>
                              <m:den>
                                <m:r>
                                  <a:rPr lang="nl-BE" i="1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den>
                            </m:f>
                          </m:e>
                        </m:d>
                      </m:e>
                    </m:func>
                  </m:oMath>
                </a14:m>
                <a:r>
                  <a:rPr lang="nl-BE" dirty="0"/>
                  <a:t> waarbij 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nl-BE" i="1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nl-BE">
                            <a:latin typeface="Cambria Math" panose="02040503050406030204" pitchFamily="18" charset="0"/>
                          </a:rPr>
                          <m:t>lim</m:t>
                        </m:r>
                      </m:e>
                      <m:lim>
                        <m:r>
                          <a:rPr lang="nl-BE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nl-BE" i="1">
                            <a:latin typeface="Cambria Math" panose="02040503050406030204" pitchFamily="18" charset="0"/>
                          </a:rPr>
                          <m:t>→∞</m:t>
                        </m:r>
                      </m:lim>
                    </m:limLow>
                    <m:r>
                      <a:rPr lang="nl-BE" b="0" i="1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nl-BE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num>
                      <m:den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r>
                      <a:rPr lang="nl-BE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nl-BE" dirty="0"/>
                  <a:t> </a:t>
                </a:r>
              </a:p>
              <a:p>
                <a:endParaRPr lang="nl-BE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nl-B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8</m:t>
                        </m:r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nl-BE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nl-B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nl-B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nl-BE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e>
                      <m:sup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8</m:t>
                        </m:r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nl-BE" b="0" i="1" smtClean="0">
                        <a:latin typeface="Cambria Math" panose="02040503050406030204" pitchFamily="18" charset="0"/>
                      </a:rPr>
                      <m:t> 2</m:t>
                    </m:r>
                    <m:func>
                      <m:funcPr>
                        <m:ctrlPr>
                          <a:rPr lang="nl-BE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nl-BE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nl-B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nl-BE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nl-BE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nl-BE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</m:d>
                      </m:e>
                    </m:func>
                    <m:r>
                      <a:rPr lang="nl-BE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nl-BE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nl-B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nl-BE" i="1">
                            <a:latin typeface="Cambria Math" panose="02040503050406030204" pitchFamily="18" charset="0"/>
                          </a:rPr>
                          <m:t>8</m:t>
                        </m:r>
                        <m:r>
                          <a:rPr lang="nl-BE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nl-BE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nl-BE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nl-BE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nl-BE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e>
                      <m:sup>
                        <m:r>
                          <a:rPr lang="nl-BE" i="1">
                            <a:latin typeface="Cambria Math" panose="02040503050406030204" pitchFamily="18" charset="0"/>
                          </a:rPr>
                          <m:t>8</m:t>
                        </m:r>
                        <m:r>
                          <a:rPr lang="nl-BE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  <m:r>
                      <a:rPr lang="nl-BE" i="1">
                        <a:latin typeface="Cambria Math" panose="02040503050406030204" pitchFamily="18" charset="0"/>
                      </a:rPr>
                      <m:t> 2</m:t>
                    </m:r>
                    <m:func>
                      <m:funcPr>
                        <m:ctrlPr>
                          <a:rPr lang="nl-BE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nl-BE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nl-BE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nl-BE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nl-BE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nl-BE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nl-BE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nl-B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nl-BE" b="0" i="1" smtClean="0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num>
                              <m:den>
                                <m:r>
                                  <a:rPr lang="nl-BE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den>
                            </m:f>
                          </m:e>
                        </m:d>
                      </m:e>
                    </m:func>
                    <m:r>
                      <a:rPr lang="nl-BE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nl-BE" b="0" i="1" smtClean="0">
                        <a:latin typeface="Cambria Math" panose="02040503050406030204" pitchFamily="18" charset="0"/>
                      </a:rPr>
                      <m:t>−</m:t>
                    </m:r>
                    <m:rad>
                      <m:radPr>
                        <m:degHide m:val="on"/>
                        <m:ctrlPr>
                          <a:rPr lang="nl-BE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rad>
                  </m:oMath>
                </a14:m>
                <a:endParaRPr lang="nl-BE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nl-B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nl-BE" i="1">
                            <a:latin typeface="Cambria Math" panose="02040503050406030204" pitchFamily="18" charset="0"/>
                          </a:rPr>
                          <m:t>8</m:t>
                        </m:r>
                        <m:r>
                          <a:rPr lang="nl-BE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nl-BE" i="1">
                            <a:latin typeface="Cambria Math" panose="02040503050406030204" pitchFamily="18" charset="0"/>
                          </a:rPr>
                          <m:t>+2</m:t>
                        </m:r>
                      </m:sub>
                    </m:sSub>
                    <m:r>
                      <a:rPr lang="nl-BE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nl-BE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nl-BE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nl-BE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e>
                      <m:sup>
                        <m:r>
                          <a:rPr lang="nl-BE" i="1">
                            <a:latin typeface="Cambria Math" panose="02040503050406030204" pitchFamily="18" charset="0"/>
                          </a:rPr>
                          <m:t>8</m:t>
                        </m:r>
                        <m:r>
                          <a:rPr lang="nl-BE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nl-BE" i="1">
                            <a:latin typeface="Cambria Math" panose="02040503050406030204" pitchFamily="18" charset="0"/>
                          </a:rPr>
                          <m:t>+2</m:t>
                        </m:r>
                      </m:sup>
                    </m:sSup>
                    <m:r>
                      <a:rPr lang="nl-BE" i="1">
                        <a:latin typeface="Cambria Math" panose="02040503050406030204" pitchFamily="18" charset="0"/>
                      </a:rPr>
                      <m:t> 2</m:t>
                    </m:r>
                    <m:func>
                      <m:funcPr>
                        <m:ctrlPr>
                          <a:rPr lang="nl-BE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nl-BE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nl-BE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nl-BE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nl-BE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nl-BE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nl-BE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nl-BE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nl-BE" i="1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num>
                              <m:den>
                                <m:r>
                                  <a:rPr lang="nl-BE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e>
                    </m:func>
                    <m:r>
                      <a:rPr lang="nl-BE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nl-BE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nl-BE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nl-B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nl-BE" i="1">
                            <a:latin typeface="Cambria Math" panose="02040503050406030204" pitchFamily="18" charset="0"/>
                          </a:rPr>
                          <m:t>8</m:t>
                        </m:r>
                        <m:r>
                          <a:rPr lang="nl-BE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nl-BE" i="1">
                            <a:latin typeface="Cambria Math" panose="02040503050406030204" pitchFamily="18" charset="0"/>
                          </a:rPr>
                          <m:t>+3</m:t>
                        </m:r>
                      </m:sub>
                    </m:sSub>
                    <m:r>
                      <a:rPr lang="nl-BE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nl-BE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nl-BE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nl-BE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e>
                      <m:sup>
                        <m:r>
                          <a:rPr lang="nl-BE" i="1">
                            <a:latin typeface="Cambria Math" panose="02040503050406030204" pitchFamily="18" charset="0"/>
                          </a:rPr>
                          <m:t>8</m:t>
                        </m:r>
                        <m:r>
                          <a:rPr lang="nl-BE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nl-BE" i="1">
                            <a:latin typeface="Cambria Math" panose="02040503050406030204" pitchFamily="18" charset="0"/>
                          </a:rPr>
                          <m:t>+3</m:t>
                        </m:r>
                      </m:sup>
                    </m:sSup>
                    <m:r>
                      <a:rPr lang="nl-BE" i="1">
                        <a:latin typeface="Cambria Math" panose="02040503050406030204" pitchFamily="18" charset="0"/>
                      </a:rPr>
                      <m:t> 2</m:t>
                    </m:r>
                    <m:func>
                      <m:funcPr>
                        <m:ctrlPr>
                          <a:rPr lang="nl-BE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nl-BE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nl-BE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nl-BE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nl-BE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nl-BE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nl-BE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nl-BE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nl-BE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nl-BE" i="1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num>
                              <m:den>
                                <m:r>
                                  <a:rPr lang="nl-BE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den>
                            </m:f>
                          </m:e>
                        </m:d>
                      </m:e>
                    </m:func>
                    <m:r>
                      <a:rPr lang="nl-BE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nl-BE" b="0" i="1" smtClean="0">
                        <a:latin typeface="Cambria Math" panose="02040503050406030204" pitchFamily="18" charset="0"/>
                      </a:rPr>
                      <m:t>−</m:t>
                    </m:r>
                    <m:rad>
                      <m:radPr>
                        <m:degHide m:val="on"/>
                        <m:ctrlPr>
                          <a:rPr lang="nl-BE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rad>
                  </m:oMath>
                </a14:m>
                <a:endParaRPr lang="nl-BE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nl-B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nl-BE" i="1">
                            <a:latin typeface="Cambria Math" panose="02040503050406030204" pitchFamily="18" charset="0"/>
                          </a:rPr>
                          <m:t>8</m:t>
                        </m:r>
                        <m:r>
                          <a:rPr lang="nl-BE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nl-BE" i="1">
                            <a:latin typeface="Cambria Math" panose="02040503050406030204" pitchFamily="18" charset="0"/>
                          </a:rPr>
                          <m:t>+4</m:t>
                        </m:r>
                      </m:sub>
                    </m:sSub>
                    <m:r>
                      <a:rPr lang="nl-BE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nl-BE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nl-BE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nl-BE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e>
                      <m:sup>
                        <m:r>
                          <a:rPr lang="nl-BE" i="1">
                            <a:latin typeface="Cambria Math" panose="02040503050406030204" pitchFamily="18" charset="0"/>
                          </a:rPr>
                          <m:t>8</m:t>
                        </m:r>
                        <m:r>
                          <a:rPr lang="nl-BE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nl-BE" i="1">
                            <a:latin typeface="Cambria Math" panose="02040503050406030204" pitchFamily="18" charset="0"/>
                          </a:rPr>
                          <m:t>+4</m:t>
                        </m:r>
                      </m:sup>
                    </m:sSup>
                    <m:r>
                      <a:rPr lang="nl-BE" i="1">
                        <a:latin typeface="Cambria Math" panose="02040503050406030204" pitchFamily="18" charset="0"/>
                      </a:rPr>
                      <m:t> 2</m:t>
                    </m:r>
                    <m:func>
                      <m:funcPr>
                        <m:ctrlPr>
                          <a:rPr lang="nl-BE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nl-BE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nl-BE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nl-BE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nl-BE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nl-BE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nl-BE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nl-BE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</m:d>
                      </m:e>
                    </m:func>
                    <m:r>
                      <a:rPr lang="nl-BE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nl-BE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nl-BE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nl-B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nl-BE" i="1">
                            <a:latin typeface="Cambria Math" panose="02040503050406030204" pitchFamily="18" charset="0"/>
                          </a:rPr>
                          <m:t>8</m:t>
                        </m:r>
                        <m:r>
                          <a:rPr lang="nl-BE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nl-BE" i="1">
                            <a:latin typeface="Cambria Math" panose="02040503050406030204" pitchFamily="18" charset="0"/>
                          </a:rPr>
                          <m:t>+5</m:t>
                        </m:r>
                      </m:sub>
                    </m:sSub>
                    <m:r>
                      <a:rPr lang="nl-BE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nl-BE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nl-BE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nl-BE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e>
                      <m:sup>
                        <m:r>
                          <a:rPr lang="nl-BE" i="1">
                            <a:latin typeface="Cambria Math" panose="02040503050406030204" pitchFamily="18" charset="0"/>
                          </a:rPr>
                          <m:t>8</m:t>
                        </m:r>
                        <m:r>
                          <a:rPr lang="nl-BE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nl-BE" i="1">
                            <a:latin typeface="Cambria Math" panose="02040503050406030204" pitchFamily="18" charset="0"/>
                          </a:rPr>
                          <m:t>+5</m:t>
                        </m:r>
                      </m:sup>
                    </m:sSup>
                    <m:r>
                      <a:rPr lang="nl-BE" i="1">
                        <a:latin typeface="Cambria Math" panose="02040503050406030204" pitchFamily="18" charset="0"/>
                      </a:rPr>
                      <m:t> 2</m:t>
                    </m:r>
                    <m:func>
                      <m:funcPr>
                        <m:ctrlPr>
                          <a:rPr lang="nl-BE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nl-BE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nl-BE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nl-BE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nl-BE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nl-BE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nl-BE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nl-BE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nl-BE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  <m:r>
                                  <a:rPr lang="nl-BE" i="1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num>
                              <m:den>
                                <m:r>
                                  <a:rPr lang="nl-BE" i="1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den>
                            </m:f>
                          </m:e>
                        </m:d>
                      </m:e>
                    </m:func>
                    <m:r>
                      <a:rPr lang="nl-BE" i="1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nl-BE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nl-BE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rad>
                  </m:oMath>
                </a14:m>
                <a:endParaRPr lang="nl-BE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nl-B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nl-BE" i="1">
                            <a:latin typeface="Cambria Math" panose="02040503050406030204" pitchFamily="18" charset="0"/>
                          </a:rPr>
                          <m:t>8</m:t>
                        </m:r>
                        <m:r>
                          <a:rPr lang="nl-BE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nl-BE" i="1">
                            <a:latin typeface="Cambria Math" panose="02040503050406030204" pitchFamily="18" charset="0"/>
                          </a:rPr>
                          <m:t>+6</m:t>
                        </m:r>
                      </m:sub>
                    </m:sSub>
                    <m:r>
                      <a:rPr lang="nl-BE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nl-BE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nl-BE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nl-BE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e>
                      <m:sup>
                        <m:r>
                          <a:rPr lang="nl-BE" i="1">
                            <a:latin typeface="Cambria Math" panose="02040503050406030204" pitchFamily="18" charset="0"/>
                          </a:rPr>
                          <m:t>8</m:t>
                        </m:r>
                        <m:r>
                          <a:rPr lang="nl-BE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nl-BE" i="1">
                            <a:latin typeface="Cambria Math" panose="02040503050406030204" pitchFamily="18" charset="0"/>
                          </a:rPr>
                          <m:t>+6</m:t>
                        </m:r>
                      </m:sup>
                    </m:sSup>
                    <m:r>
                      <a:rPr lang="nl-BE" i="1">
                        <a:latin typeface="Cambria Math" panose="02040503050406030204" pitchFamily="18" charset="0"/>
                      </a:rPr>
                      <m:t> 2</m:t>
                    </m:r>
                    <m:func>
                      <m:funcPr>
                        <m:ctrlPr>
                          <a:rPr lang="nl-BE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nl-BE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nl-BE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nl-BE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nl-BE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nl-BE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nl-BE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nl-BE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nl-BE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nl-BE" i="1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num>
                              <m:den>
                                <m:r>
                                  <a:rPr lang="nl-BE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e>
                    </m:func>
                    <m:r>
                      <a:rPr lang="nl-BE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nl-BE" b="0" i="1" smtClean="0">
                        <a:latin typeface="Cambria Math" panose="02040503050406030204" pitchFamily="18" charset="0"/>
                      </a:rPr>
                      <m:t>−2</m:t>
                    </m:r>
                  </m:oMath>
                </a14:m>
                <a:endParaRPr lang="nl-BE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nl-B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nl-BE" i="1">
                            <a:latin typeface="Cambria Math" panose="02040503050406030204" pitchFamily="18" charset="0"/>
                          </a:rPr>
                          <m:t>8</m:t>
                        </m:r>
                        <m:r>
                          <a:rPr lang="nl-BE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nl-BE" i="1">
                            <a:latin typeface="Cambria Math" panose="02040503050406030204" pitchFamily="18" charset="0"/>
                          </a:rPr>
                          <m:t>+7</m:t>
                        </m:r>
                      </m:sub>
                    </m:sSub>
                    <m:r>
                      <a:rPr lang="nl-BE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nl-BE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nl-BE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nl-BE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e>
                      <m:sup>
                        <m:r>
                          <a:rPr lang="nl-BE" i="1">
                            <a:latin typeface="Cambria Math" panose="02040503050406030204" pitchFamily="18" charset="0"/>
                          </a:rPr>
                          <m:t>8</m:t>
                        </m:r>
                        <m:r>
                          <a:rPr lang="nl-BE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nl-BE" i="1">
                            <a:latin typeface="Cambria Math" panose="02040503050406030204" pitchFamily="18" charset="0"/>
                          </a:rPr>
                          <m:t>+7</m:t>
                        </m:r>
                      </m:sup>
                    </m:sSup>
                    <m:r>
                      <a:rPr lang="nl-BE" i="1">
                        <a:latin typeface="Cambria Math" panose="02040503050406030204" pitchFamily="18" charset="0"/>
                      </a:rPr>
                      <m:t> 2</m:t>
                    </m:r>
                    <m:func>
                      <m:funcPr>
                        <m:ctrlPr>
                          <a:rPr lang="nl-BE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nl-BE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nl-BE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nl-BE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nl-BE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nl-BE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nl-BE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nl-BE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nl-BE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  <m:r>
                                  <a:rPr lang="nl-BE" i="1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num>
                              <m:den>
                                <m:r>
                                  <a:rPr lang="nl-BE" i="1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den>
                            </m:f>
                          </m:e>
                        </m:d>
                      </m:e>
                    </m:func>
                    <m:r>
                      <a:rPr lang="nl-BE" i="1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nl-BE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nl-BE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rad>
                  </m:oMath>
                </a14:m>
                <a:endParaRPr lang="nl-BE" dirty="0"/>
              </a:p>
              <a:p>
                <a:endParaRPr lang="nl-BE" dirty="0"/>
              </a:p>
              <a:p>
                <a:endParaRPr lang="nl-BE" dirty="0"/>
              </a:p>
              <a:p>
                <a:endParaRPr lang="nl-BE" dirty="0"/>
              </a:p>
              <a:p>
                <a:endParaRPr lang="nl-BE" dirty="0"/>
              </a:p>
              <a:p>
                <a:endParaRPr lang="nl-BE" dirty="0"/>
              </a:p>
              <a:p>
                <a:endParaRPr lang="nl-BE" dirty="0"/>
              </a:p>
              <a:p>
                <a:endParaRPr lang="nl-BE" dirty="0"/>
              </a:p>
              <a:p>
                <a:endParaRPr lang="nl-BE" dirty="0"/>
              </a:p>
            </p:txBody>
          </p:sp>
        </mc:Choice>
        <mc:Fallback xmlns="">
          <p:sp>
            <p:nvSpPr>
              <p:cNvPr id="3" name="Tijdelijke aanduiding voor inhoud 2">
                <a:extLst>
                  <a:ext uri="{FF2B5EF4-FFF2-40B4-BE49-F238E27FC236}">
                    <a16:creationId xmlns:a16="http://schemas.microsoft.com/office/drawing/2014/main" id="{1ACBFD7F-C4E4-1FFA-190F-1337DAD3A4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2280" y="157480"/>
                <a:ext cx="10515600" cy="6543040"/>
              </a:xfrm>
              <a:blipFill>
                <a:blip r:embed="rId2"/>
                <a:stretch>
                  <a:fillRect t="-186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93927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506934C-2551-839A-2F50-9F6DC9048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3.2d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jdelijke aanduiding voor inhoud 2">
                <a:extLst>
                  <a:ext uri="{FF2B5EF4-FFF2-40B4-BE49-F238E27FC236}">
                    <a16:creationId xmlns:a16="http://schemas.microsoft.com/office/drawing/2014/main" id="{1650AB2D-1714-E5F9-3BA5-60920433E68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81785"/>
                <a:ext cx="10515600" cy="4351338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nl-B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nl-BE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nl-BE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nl-BE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nl-BE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nl-BE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e>
                      <m:sup>
                        <m:r>
                          <a:rPr lang="nl-BE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func>
                      <m:funcPr>
                        <m:ctrlPr>
                          <a:rPr lang="nl-BE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nl-BE" b="0" i="0" smtClean="0">
                            <a:latin typeface="Cambria Math" panose="02040503050406030204" pitchFamily="18" charset="0"/>
                          </a:rPr>
                          <m:t>cot</m:t>
                        </m:r>
                      </m:fName>
                      <m:e>
                        <m:d>
                          <m:dPr>
                            <m:ctrlPr>
                              <a:rPr lang="nl-B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nl-B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nl-BE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nl-BE" b="0" i="1" smtClean="0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num>
                              <m:den>
                                <m:r>
                                  <a:rPr lang="nl-BE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den>
                            </m:f>
                            <m:r>
                              <a:rPr lang="nl-BE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nl-B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nl-B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nl-BE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nl-BE" b="0" i="1" smtClean="0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nl-BE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nl-BE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den>
                            </m:f>
                          </m:e>
                        </m:d>
                      </m:e>
                    </m:func>
                  </m:oMath>
                </a14:m>
                <a:endParaRPr lang="nl-BE" dirty="0"/>
              </a:p>
              <a:p>
                <a:endParaRPr lang="nl-BE" dirty="0"/>
              </a:p>
              <a:p>
                <a:r>
                  <a:rPr lang="nl-BE" dirty="0"/>
                  <a:t>Bepaal periode </a:t>
                </a:r>
              </a:p>
              <a:p>
                <a:pPr lvl="1"/>
                <a:r>
                  <a:rPr lang="nl-BE" dirty="0"/>
                  <a:t>Periode </a:t>
                </a:r>
                <a14:m>
                  <m:oMath xmlns:m="http://schemas.openxmlformats.org/officeDocument/2006/math">
                    <m:r>
                      <a:rPr lang="nl-BE" b="0" i="1" smtClean="0">
                        <a:latin typeface="Cambria Math" panose="02040503050406030204" pitchFamily="18" charset="0"/>
                      </a:rPr>
                      <m:t>𝑐𝑜𝑡</m:t>
                    </m:r>
                  </m:oMath>
                </a14:m>
                <a:r>
                  <a:rPr lang="nl-BE" dirty="0"/>
                  <a:t> is </a:t>
                </a:r>
                <a14:m>
                  <m:oMath xmlns:m="http://schemas.openxmlformats.org/officeDocument/2006/math">
                    <m:r>
                      <a:rPr lang="nl-BE" i="1" dirty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endParaRPr lang="nl-BE" dirty="0"/>
              </a:p>
              <a:p>
                <a:pPr lvl="1"/>
                <a:r>
                  <a:rPr lang="nl-BE" dirty="0"/>
                  <a:t>Periode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nl-BE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nl-BE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nl-BE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e>
                      <m:sup>
                        <m:r>
                          <a:rPr lang="nl-BE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nl-BE" dirty="0"/>
                  <a:t> is 2</a:t>
                </a:r>
              </a:p>
              <a:p>
                <a:r>
                  <a:rPr lang="nl-BE" dirty="0"/>
                  <a:t>Neem het </a:t>
                </a:r>
                <a:r>
                  <a:rPr lang="nl-BE" dirty="0" err="1"/>
                  <a:t>kgv</a:t>
                </a:r>
                <a:r>
                  <a:rPr lang="nl-BE" dirty="0"/>
                  <a:t> hiervan: </a:t>
                </a:r>
                <a14:m>
                  <m:oMath xmlns:m="http://schemas.openxmlformats.org/officeDocument/2006/math">
                    <m:r>
                      <a:rPr lang="nl-BE" i="1">
                        <a:latin typeface="Cambria Math" panose="02040503050406030204" pitchFamily="18" charset="0"/>
                      </a:rPr>
                      <m:t>𝑘𝑔𝑣</m:t>
                    </m:r>
                    <m:d>
                      <m:dPr>
                        <m:ctrlPr>
                          <a:rPr lang="nl-B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nl-BE" i="1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nl-BE" i="1">
                            <a:latin typeface="Cambria Math" panose="02040503050406030204" pitchFamily="18" charset="0"/>
                          </a:rPr>
                          <m:t>,2</m:t>
                        </m:r>
                      </m:e>
                    </m:d>
                    <m:r>
                      <a:rPr lang="nl-BE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nl-BE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nl-BE" i="1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endParaRPr lang="nl-BE" dirty="0"/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nl-BE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nl-BE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nl-BE" i="1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nl-BE" i="1">
                        <a:latin typeface="Cambria Math" panose="02040503050406030204" pitchFamily="18" charset="0"/>
                      </a:rPr>
                      <m:t>=2</m:t>
                    </m:r>
                    <m:r>
                      <a:rPr lang="nl-BE" i="1">
                        <a:latin typeface="Cambria Math" panose="02040503050406030204" pitchFamily="18" charset="0"/>
                      </a:rPr>
                      <m:t>𝜋</m:t>
                    </m:r>
                    <m:r>
                      <a:rPr lang="nl-BE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nl-BE" i="1">
                        <a:latin typeface="Cambria Math" panose="02040503050406030204" pitchFamily="18" charset="0"/>
                      </a:rPr>
                      <m:t>→</m:t>
                    </m:r>
                    <m:r>
                      <a:rPr lang="nl-BE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nl-BE" i="1">
                        <a:latin typeface="Cambria Math" panose="02040503050406030204" pitchFamily="18" charset="0"/>
                      </a:rPr>
                      <m:t>=6</m:t>
                    </m:r>
                    <m:r>
                      <a:rPr lang="nl-BE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nl-BE" dirty="0"/>
                  <a:t>  </a:t>
                </a:r>
              </a:p>
              <a:p>
                <a:r>
                  <a:rPr lang="nl-BE" dirty="0"/>
                  <a:t>Hou er rekening mee dat </a:t>
                </a:r>
                <a14:m>
                  <m:oMath xmlns:m="http://schemas.openxmlformats.org/officeDocument/2006/math">
                    <m:r>
                      <a:rPr lang="nl-BE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nl-BE" i="1">
                        <a:latin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nl-BE" dirty="0"/>
                  <a:t>, maar let op!</a:t>
                </a:r>
              </a:p>
              <a:p>
                <a:endParaRPr lang="nl-BE" dirty="0"/>
              </a:p>
              <a:p>
                <a:endParaRPr lang="nl-BE" dirty="0"/>
              </a:p>
              <a:p>
                <a:endParaRPr lang="nl-BE" dirty="0"/>
              </a:p>
              <a:p>
                <a:endParaRPr lang="nl-BE" dirty="0"/>
              </a:p>
            </p:txBody>
          </p:sp>
        </mc:Choice>
        <mc:Fallback xmlns="">
          <p:sp>
            <p:nvSpPr>
              <p:cNvPr id="3" name="Tijdelijke aanduiding voor inhoud 2">
                <a:extLst>
                  <a:ext uri="{FF2B5EF4-FFF2-40B4-BE49-F238E27FC236}">
                    <a16:creationId xmlns:a16="http://schemas.microsoft.com/office/drawing/2014/main" id="{1650AB2D-1714-E5F9-3BA5-60920433E68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81785"/>
                <a:ext cx="10515600" cy="4351338"/>
              </a:xfrm>
              <a:blipFill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7787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jdelijke aanduiding voor inhoud 2">
                <a:extLst>
                  <a:ext uri="{FF2B5EF4-FFF2-40B4-BE49-F238E27FC236}">
                    <a16:creationId xmlns:a16="http://schemas.microsoft.com/office/drawing/2014/main" id="{34511C31-CB98-A985-B314-6D639A5B82F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274320"/>
                <a:ext cx="10515600" cy="6451600"/>
              </a:xfrm>
            </p:spPr>
            <p:txBody>
              <a:bodyPr>
                <a:normAutofit fontScale="92500"/>
              </a:bodyPr>
              <a:lstStyle/>
              <a:p>
                <a:r>
                  <a:rPr lang="nl-BE" dirty="0"/>
                  <a:t>Let op met het toepassen van de limiet want </a:t>
                </a:r>
              </a:p>
              <a:p>
                <a:pPr lvl="1"/>
                <a14:m>
                  <m:oMath xmlns:m="http://schemas.openxmlformats.org/officeDocument/2006/math">
                    <m:limLow>
                      <m:limLowPr>
                        <m:ctrlPr>
                          <a:rPr lang="nl-BE" i="1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nl-BE">
                            <a:latin typeface="Cambria Math" panose="02040503050406030204" pitchFamily="18" charset="0"/>
                          </a:rPr>
                          <m:t>lim</m:t>
                        </m:r>
                      </m:e>
                      <m:lim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nl-BE" i="1">
                            <a:latin typeface="Cambria Math" panose="02040503050406030204" pitchFamily="18" charset="0"/>
                          </a:rPr>
                          <m:t>→</m:t>
                        </m:r>
                        <m:sSup>
                          <m:sSupPr>
                            <m:ctrlPr>
                              <a:rPr lang="nl-BE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nl-BE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sup>
                            <m:r>
                              <a:rPr lang="nl-BE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</m:lim>
                    </m:limLow>
                    <m:func>
                      <m:funcPr>
                        <m:ctrlPr>
                          <a:rPr lang="nl-BE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nl-BE" b="0" i="0" smtClean="0">
                            <a:latin typeface="Cambria Math" panose="02040503050406030204" pitchFamily="18" charset="0"/>
                          </a:rPr>
                          <m:t>cot</m:t>
                        </m:r>
                      </m:fName>
                      <m:e>
                        <m:d>
                          <m:dPr>
                            <m:ctrlPr>
                              <a:rPr lang="nl-B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nl-B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  <m:r>
                      <a:rPr lang="nl-BE" b="0" i="1" smtClean="0">
                        <a:latin typeface="Cambria Math" panose="02040503050406030204" pitchFamily="18" charset="0"/>
                      </a:rPr>
                      <m:t>=+∞</m:t>
                    </m:r>
                  </m:oMath>
                </a14:m>
                <a:endParaRPr lang="nl-BE" dirty="0"/>
              </a:p>
              <a:p>
                <a:pPr lvl="1"/>
                <a14:m>
                  <m:oMath xmlns:m="http://schemas.openxmlformats.org/officeDocument/2006/math">
                    <m:limLow>
                      <m:limLowPr>
                        <m:ctrlPr>
                          <a:rPr lang="nl-BE" i="1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nl-BE">
                            <a:latin typeface="Cambria Math" panose="02040503050406030204" pitchFamily="18" charset="0"/>
                          </a:rPr>
                          <m:t>lim</m:t>
                        </m:r>
                      </m:e>
                      <m:lim>
                        <m:r>
                          <a:rPr lang="nl-BE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nl-BE" i="1">
                            <a:latin typeface="Cambria Math" panose="02040503050406030204" pitchFamily="18" charset="0"/>
                          </a:rPr>
                          <m:t>→</m:t>
                        </m:r>
                        <m:sSup>
                          <m:sSupPr>
                            <m:ctrlPr>
                              <a:rPr lang="nl-BE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nl-BE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sup>
                            <m:r>
                              <a:rPr lang="nl-BE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</m:lim>
                    </m:limLow>
                    <m:func>
                      <m:funcPr>
                        <m:ctrlPr>
                          <a:rPr lang="nl-BE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nl-BE">
                            <a:latin typeface="Cambria Math" panose="02040503050406030204" pitchFamily="18" charset="0"/>
                          </a:rPr>
                          <m:t>cot</m:t>
                        </m:r>
                      </m:fName>
                      <m:e>
                        <m:d>
                          <m:dPr>
                            <m:ctrlPr>
                              <a:rPr lang="nl-BE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nl-BE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  <m:r>
                      <a:rPr lang="nl-BE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nl-BE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nl-BE" i="1">
                        <a:latin typeface="Cambria Math" panose="02040503050406030204" pitchFamily="18" charset="0"/>
                      </a:rPr>
                      <m:t>∞</m:t>
                    </m:r>
                  </m:oMath>
                </a14:m>
                <a:endParaRPr lang="nl-BE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nl-B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6</m:t>
                        </m:r>
                        <m:r>
                          <a:rPr lang="nl-BE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nl-BE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nl-BE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nl-BE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nl-BE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e>
                      <m:sup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6</m:t>
                        </m:r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func>
                      <m:funcPr>
                        <m:ctrlPr>
                          <a:rPr lang="nl-BE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nl-BE">
                            <a:latin typeface="Cambria Math" panose="02040503050406030204" pitchFamily="18" charset="0"/>
                          </a:rPr>
                          <m:t>cot</m:t>
                        </m:r>
                      </m:fName>
                      <m:e>
                        <m:d>
                          <m:dPr>
                            <m:ctrlPr>
                              <a:rPr lang="nl-BE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nl-BE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nl-BE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nl-BE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nl-BE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nl-BE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nl-BE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nl-BE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nl-BE" i="1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nl-BE" b="0" i="1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  <m:r>
                                      <a:rPr lang="nl-BE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nl-BE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  <m:r>
                                  <a:rPr lang="nl-BE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den>
                            </m:f>
                          </m:e>
                        </m:d>
                      </m:e>
                    </m:func>
                    <m:r>
                      <a:rPr lang="nl-BE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nl-BE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nl-BE">
                            <a:latin typeface="Cambria Math" panose="02040503050406030204" pitchFamily="18" charset="0"/>
                          </a:rPr>
                          <m:t>cot</m:t>
                        </m:r>
                      </m:fName>
                      <m:e>
                        <m:d>
                          <m:dPr>
                            <m:ctrlPr>
                              <a:rPr lang="nl-BE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nl-BE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nl-BE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nl-BE" i="1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  <m:r>
                                  <a:rPr lang="nl-BE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den>
                            </m:f>
                          </m:e>
                        </m:d>
                      </m:e>
                    </m:func>
                    <m:r>
                      <a:rPr lang="nl-BE" b="0" i="1" smtClean="0">
                        <a:latin typeface="Cambria Math" panose="02040503050406030204" pitchFamily="18" charset="0"/>
                      </a:rPr>
                      <m:t>=+∞</m:t>
                    </m:r>
                  </m:oMath>
                </a14:m>
                <a:endParaRPr lang="nl-BE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nl-B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6</m:t>
                        </m:r>
                        <m:r>
                          <a:rPr lang="nl-BE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nl-BE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nl-BE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nl-BE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nl-BE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nl-BE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e>
                      <m:sup>
                        <m:r>
                          <a:rPr lang="nl-BE" i="1">
                            <a:latin typeface="Cambria Math" panose="02040503050406030204" pitchFamily="18" charset="0"/>
                          </a:rPr>
                          <m:t>6</m:t>
                        </m:r>
                        <m:r>
                          <a:rPr lang="nl-BE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  <m:func>
                      <m:funcPr>
                        <m:ctrlPr>
                          <a:rPr lang="nl-BE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nl-BE">
                            <a:latin typeface="Cambria Math" panose="02040503050406030204" pitchFamily="18" charset="0"/>
                          </a:rPr>
                          <m:t>cot</m:t>
                        </m:r>
                      </m:fName>
                      <m:e>
                        <m:d>
                          <m:dPr>
                            <m:ctrlPr>
                              <a:rPr lang="nl-BE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nl-BE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nl-BE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nl-BE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nl-BE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nl-B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nl-BE" b="0" i="1" smtClean="0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num>
                              <m:den>
                                <m:r>
                                  <a:rPr lang="nl-BE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den>
                            </m:f>
                            <m:r>
                              <a:rPr lang="nl-BE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nl-BE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nl-BE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nl-BE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nl-BE" i="1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nl-BE" i="1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  <m:r>
                                      <a:rPr lang="nl-BE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nl-BE" b="0" i="1" smtClean="0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nl-BE" i="1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  <m:r>
                                  <a:rPr lang="nl-BE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nl-BE" b="0" i="1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den>
                            </m:f>
                          </m:e>
                        </m:d>
                      </m:e>
                    </m:func>
                    <m:r>
                      <a:rPr lang="nl-BE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nl-BE" b="0" i="1" smtClean="0">
                        <a:latin typeface="Cambria Math" panose="02040503050406030204" pitchFamily="18" charset="0"/>
                      </a:rPr>
                      <m:t>−</m:t>
                    </m:r>
                    <m:func>
                      <m:funcPr>
                        <m:ctrlPr>
                          <a:rPr lang="nl-BE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nl-BE" b="0" i="0" smtClean="0">
                            <a:latin typeface="Cambria Math" panose="02040503050406030204" pitchFamily="18" charset="0"/>
                          </a:rPr>
                          <m:t>cot</m:t>
                        </m:r>
                      </m:fName>
                      <m:e>
                        <m:d>
                          <m:dPr>
                            <m:ctrlPr>
                              <a:rPr lang="nl-B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nl-B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nl-BE" b="0" i="1" smtClean="0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num>
                              <m:den>
                                <m:r>
                                  <a:rPr lang="nl-BE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den>
                            </m:f>
                          </m:e>
                        </m:d>
                      </m:e>
                    </m:func>
                    <m:r>
                      <a:rPr lang="nl-BE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nl-BE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nl-BE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nl-BE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rad>
                      </m:den>
                    </m:f>
                  </m:oMath>
                </a14:m>
                <a:endParaRPr lang="nl-BE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nl-B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6</m:t>
                        </m:r>
                        <m:r>
                          <a:rPr lang="nl-BE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nl-BE" i="1">
                            <a:latin typeface="Cambria Math" panose="02040503050406030204" pitchFamily="18" charset="0"/>
                          </a:rPr>
                          <m:t>+2</m:t>
                        </m:r>
                      </m:sub>
                    </m:sSub>
                    <m:r>
                      <a:rPr lang="nl-BE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nl-BE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nl-BE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nl-BE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e>
                      <m:sup>
                        <m:r>
                          <a:rPr lang="nl-BE" i="1">
                            <a:latin typeface="Cambria Math" panose="02040503050406030204" pitchFamily="18" charset="0"/>
                          </a:rPr>
                          <m:t>6</m:t>
                        </m:r>
                        <m:r>
                          <a:rPr lang="nl-BE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nl-BE" i="1">
                            <a:latin typeface="Cambria Math" panose="02040503050406030204" pitchFamily="18" charset="0"/>
                          </a:rPr>
                          <m:t>+2</m:t>
                        </m:r>
                      </m:sup>
                    </m:sSup>
                    <m:func>
                      <m:funcPr>
                        <m:ctrlPr>
                          <a:rPr lang="nl-BE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nl-BE">
                            <a:latin typeface="Cambria Math" panose="02040503050406030204" pitchFamily="18" charset="0"/>
                          </a:rPr>
                          <m:t>cot</m:t>
                        </m:r>
                      </m:fName>
                      <m:e>
                        <m:d>
                          <m:dPr>
                            <m:ctrlPr>
                              <a:rPr lang="nl-BE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nl-BE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nl-BE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nl-BE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nl-BE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nl-BE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nl-BE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nl-BE" i="1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num>
                              <m:den>
                                <m:r>
                                  <a:rPr lang="nl-BE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den>
                            </m:f>
                            <m:r>
                              <a:rPr lang="nl-BE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nl-BE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nl-BE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nl-BE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nl-BE" i="1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nl-BE" i="1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  <m:r>
                                      <a:rPr lang="nl-BE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nl-BE" i="1">
                                        <a:latin typeface="Cambria Math" panose="02040503050406030204" pitchFamily="18" charset="0"/>
                                      </a:rPr>
                                      <m:t>+2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nl-BE" i="1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  <m:r>
                                  <a:rPr lang="nl-BE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nl-BE" b="0" i="1" smtClean="0">
                                    <a:latin typeface="Cambria Math" panose="02040503050406030204" pitchFamily="18" charset="0"/>
                                  </a:rPr>
                                  <m:t>+2</m:t>
                                </m:r>
                              </m:den>
                            </m:f>
                          </m:e>
                        </m:d>
                      </m:e>
                    </m:func>
                    <m:r>
                      <a:rPr lang="nl-BE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nl-BE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nl-BE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nl-BE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nl-BE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rad>
                      </m:den>
                    </m:f>
                  </m:oMath>
                </a14:m>
                <a:endParaRPr lang="nl-BE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nl-B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6</m:t>
                        </m:r>
                        <m:r>
                          <a:rPr lang="nl-BE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nl-BE" i="1">
                            <a:latin typeface="Cambria Math" panose="02040503050406030204" pitchFamily="18" charset="0"/>
                          </a:rPr>
                          <m:t>+3</m:t>
                        </m:r>
                      </m:sub>
                    </m:sSub>
                    <m:r>
                      <a:rPr lang="nl-BE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nl-BE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nl-BE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nl-BE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e>
                      <m:sup>
                        <m:r>
                          <a:rPr lang="nl-BE" i="1">
                            <a:latin typeface="Cambria Math" panose="02040503050406030204" pitchFamily="18" charset="0"/>
                          </a:rPr>
                          <m:t>6</m:t>
                        </m:r>
                        <m:r>
                          <a:rPr lang="nl-BE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nl-BE" i="1">
                            <a:latin typeface="Cambria Math" panose="02040503050406030204" pitchFamily="18" charset="0"/>
                          </a:rPr>
                          <m:t>+3</m:t>
                        </m:r>
                      </m:sup>
                    </m:sSup>
                    <m:func>
                      <m:funcPr>
                        <m:ctrlPr>
                          <a:rPr lang="nl-BE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nl-BE">
                            <a:latin typeface="Cambria Math" panose="02040503050406030204" pitchFamily="18" charset="0"/>
                          </a:rPr>
                          <m:t>cot</m:t>
                        </m:r>
                      </m:fName>
                      <m:e>
                        <m:d>
                          <m:dPr>
                            <m:ctrlPr>
                              <a:rPr lang="nl-BE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nl-BE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nl-BE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nl-BE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nl-BE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nl-BE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nl-BE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nl-BE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nl-BE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nl-BE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nl-BE" i="1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nl-BE" i="1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  <m:r>
                                      <a:rPr lang="nl-BE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nl-BE" i="1">
                                        <a:latin typeface="Cambria Math" panose="02040503050406030204" pitchFamily="18" charset="0"/>
                                      </a:rPr>
                                      <m:t>+3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nl-BE" i="1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  <m:r>
                                  <a:rPr lang="nl-BE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nl-BE" i="1">
                                    <a:latin typeface="Cambria Math" panose="02040503050406030204" pitchFamily="18" charset="0"/>
                                  </a:rPr>
                                  <m:t>+3</m:t>
                                </m:r>
                              </m:den>
                            </m:f>
                          </m:e>
                        </m:d>
                      </m:e>
                    </m:func>
                    <m:r>
                      <a:rPr lang="nl-BE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nl-BE" b="0" i="1" smtClean="0">
                        <a:latin typeface="Cambria Math" panose="02040503050406030204" pitchFamily="18" charset="0"/>
                      </a:rPr>
                      <m:t>−</m:t>
                    </m:r>
                    <m:func>
                      <m:funcPr>
                        <m:ctrlPr>
                          <a:rPr lang="nl-BE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nl-BE" b="0" i="0" smtClean="0">
                            <a:latin typeface="Cambria Math" panose="02040503050406030204" pitchFamily="18" charset="0"/>
                          </a:rPr>
                          <m:t>cot</m:t>
                        </m:r>
                      </m:fName>
                      <m:e>
                        <m:d>
                          <m:dPr>
                            <m:ctrlPr>
                              <a:rPr lang="nl-B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nl-BE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nl-BE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nl-B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nl-BE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nl-BE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  <m:r>
                                  <a:rPr lang="nl-BE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nl-BE" b="0" i="1" smtClean="0">
                                    <a:latin typeface="Cambria Math" panose="02040503050406030204" pitchFamily="18" charset="0"/>
                                  </a:rPr>
                                  <m:t>+3</m:t>
                                </m:r>
                              </m:den>
                            </m:f>
                          </m:e>
                        </m:d>
                      </m:e>
                    </m:func>
                    <m:r>
                      <a:rPr lang="nl-BE" b="0" i="1" smtClean="0">
                        <a:latin typeface="Cambria Math" panose="02040503050406030204" pitchFamily="18" charset="0"/>
                      </a:rPr>
                      <m:t>=+∞</m:t>
                    </m:r>
                  </m:oMath>
                </a14:m>
                <a:endParaRPr lang="nl-BE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nl-B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6</m:t>
                        </m:r>
                        <m:r>
                          <a:rPr lang="nl-BE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nl-BE" i="1">
                            <a:latin typeface="Cambria Math" panose="02040503050406030204" pitchFamily="18" charset="0"/>
                          </a:rPr>
                          <m:t>+4</m:t>
                        </m:r>
                      </m:sub>
                    </m:sSub>
                    <m:r>
                      <a:rPr lang="nl-BE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nl-BE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nl-BE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nl-BE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e>
                      <m:sup>
                        <m:r>
                          <a:rPr lang="nl-BE" i="1">
                            <a:latin typeface="Cambria Math" panose="02040503050406030204" pitchFamily="18" charset="0"/>
                          </a:rPr>
                          <m:t>6</m:t>
                        </m:r>
                        <m:r>
                          <a:rPr lang="nl-BE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nl-BE" i="1">
                            <a:latin typeface="Cambria Math" panose="02040503050406030204" pitchFamily="18" charset="0"/>
                          </a:rPr>
                          <m:t>+4</m:t>
                        </m:r>
                      </m:sup>
                    </m:sSup>
                    <m:func>
                      <m:funcPr>
                        <m:ctrlPr>
                          <a:rPr lang="nl-BE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nl-BE">
                            <a:latin typeface="Cambria Math" panose="02040503050406030204" pitchFamily="18" charset="0"/>
                          </a:rPr>
                          <m:t>cot</m:t>
                        </m:r>
                      </m:fName>
                      <m:e>
                        <m:d>
                          <m:dPr>
                            <m:ctrlPr>
                              <a:rPr lang="nl-BE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nl-BE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nl-BE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nl-BE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nl-BE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nl-B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nl-BE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r>
                                  <a:rPr lang="nl-BE" i="1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num>
                              <m:den>
                                <m:r>
                                  <a:rPr lang="nl-BE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den>
                            </m:f>
                            <m:r>
                              <a:rPr lang="nl-BE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nl-BE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nl-BE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nl-BE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nl-BE" i="1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nl-BE" i="1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  <m:r>
                                      <a:rPr lang="nl-BE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nl-BE" i="1">
                                        <a:latin typeface="Cambria Math" panose="02040503050406030204" pitchFamily="18" charset="0"/>
                                      </a:rPr>
                                      <m:t>+4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nl-BE" i="1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  <m:r>
                                  <a:rPr lang="nl-BE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nl-BE" i="1">
                                    <a:latin typeface="Cambria Math" panose="02040503050406030204" pitchFamily="18" charset="0"/>
                                  </a:rPr>
                                  <m:t>+4</m:t>
                                </m:r>
                              </m:den>
                            </m:f>
                          </m:e>
                        </m:d>
                      </m:e>
                    </m:func>
                    <m:r>
                      <a:rPr lang="nl-BE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nl-BE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nl-BE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nl-BE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nl-BE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rad>
                      </m:den>
                    </m:f>
                  </m:oMath>
                </a14:m>
                <a:endParaRPr lang="nl-BE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nl-B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nl-BE" i="1">
                            <a:latin typeface="Cambria Math" panose="02040503050406030204" pitchFamily="18" charset="0"/>
                          </a:rPr>
                          <m:t>6</m:t>
                        </m:r>
                        <m:r>
                          <a:rPr lang="nl-BE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nl-BE" i="1">
                            <a:latin typeface="Cambria Math" panose="02040503050406030204" pitchFamily="18" charset="0"/>
                          </a:rPr>
                          <m:t>+5</m:t>
                        </m:r>
                      </m:sub>
                    </m:sSub>
                    <m:r>
                      <a:rPr lang="nl-BE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nl-BE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nl-BE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nl-BE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e>
                      <m:sup>
                        <m:r>
                          <a:rPr lang="nl-BE" i="1">
                            <a:latin typeface="Cambria Math" panose="02040503050406030204" pitchFamily="18" charset="0"/>
                          </a:rPr>
                          <m:t>6</m:t>
                        </m:r>
                        <m:r>
                          <a:rPr lang="nl-BE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nl-BE" i="1">
                            <a:latin typeface="Cambria Math" panose="02040503050406030204" pitchFamily="18" charset="0"/>
                          </a:rPr>
                          <m:t>+5</m:t>
                        </m:r>
                      </m:sup>
                    </m:sSup>
                    <m:func>
                      <m:funcPr>
                        <m:ctrlPr>
                          <a:rPr lang="nl-BE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nl-BE">
                            <a:latin typeface="Cambria Math" panose="02040503050406030204" pitchFamily="18" charset="0"/>
                          </a:rPr>
                          <m:t>cot</m:t>
                        </m:r>
                      </m:fName>
                      <m:e>
                        <m:d>
                          <m:dPr>
                            <m:ctrlPr>
                              <a:rPr lang="nl-BE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nl-BE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nl-BE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nl-BE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nl-BE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nl-BE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nl-BE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  <m:r>
                                  <a:rPr lang="nl-BE" i="1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num>
                              <m:den>
                                <m:r>
                                  <a:rPr lang="nl-BE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den>
                            </m:f>
                            <m:r>
                              <a:rPr lang="nl-BE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nl-BE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nl-BE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nl-BE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nl-BE" i="1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nl-BE" i="1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  <m:r>
                                      <a:rPr lang="nl-BE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nl-BE" i="1">
                                        <a:latin typeface="Cambria Math" panose="02040503050406030204" pitchFamily="18" charset="0"/>
                                      </a:rPr>
                                      <m:t>+5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nl-BE" i="1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  <m:r>
                                  <a:rPr lang="nl-BE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nl-BE" i="1">
                                    <a:latin typeface="Cambria Math" panose="02040503050406030204" pitchFamily="18" charset="0"/>
                                  </a:rPr>
                                  <m:t>+5</m:t>
                                </m:r>
                              </m:den>
                            </m:f>
                          </m:e>
                        </m:d>
                      </m:e>
                    </m:func>
                    <m:r>
                      <a:rPr lang="nl-BE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nl-BE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nl-BE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nl-BE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nl-BE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rad>
                      </m:den>
                    </m:f>
                  </m:oMath>
                </a14:m>
                <a:endParaRPr lang="nl-BE" dirty="0"/>
              </a:p>
            </p:txBody>
          </p:sp>
        </mc:Choice>
        <mc:Fallback xmlns="">
          <p:sp>
            <p:nvSpPr>
              <p:cNvPr id="3" name="Tijdelijke aanduiding voor inhoud 2">
                <a:extLst>
                  <a:ext uri="{FF2B5EF4-FFF2-40B4-BE49-F238E27FC236}">
                    <a16:creationId xmlns:a16="http://schemas.microsoft.com/office/drawing/2014/main" id="{34511C31-CB98-A985-B314-6D639A5B82F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74320"/>
                <a:ext cx="10515600" cy="6451600"/>
              </a:xfrm>
              <a:blipFill>
                <a:blip r:embed="rId2"/>
                <a:stretch>
                  <a:fillRect l="-928" t="-1418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68963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45AD33-8E6D-3F48-FC0C-A10FC73C37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950923-52F4-F8F0-3550-C8ECB637CB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Oefeningen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B8E51311-B6A4-85B2-73B8-2C6EE457F0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3.1 (b, c, e, f, g)</a:t>
            </a:r>
          </a:p>
          <a:p>
            <a:r>
              <a:rPr lang="nl-BE" dirty="0"/>
              <a:t>3.2 (a, d)</a:t>
            </a:r>
          </a:p>
          <a:p>
            <a:r>
              <a:rPr lang="nl-BE" dirty="0"/>
              <a:t>3.6 </a:t>
            </a:r>
          </a:p>
          <a:p>
            <a:r>
              <a:rPr lang="nl-BE" dirty="0"/>
              <a:t>3.11</a:t>
            </a:r>
          </a:p>
          <a:p>
            <a:r>
              <a:rPr lang="nl-BE" dirty="0"/>
              <a:t>3.13 (a)</a:t>
            </a:r>
          </a:p>
          <a:p>
            <a:r>
              <a:rPr lang="nl-BE" dirty="0"/>
              <a:t>4.1 (a, b, c, f, k)</a:t>
            </a:r>
          </a:p>
        </p:txBody>
      </p:sp>
    </p:spTree>
    <p:extLst>
      <p:ext uri="{BB962C8B-B14F-4D97-AF65-F5344CB8AC3E}">
        <p14:creationId xmlns:p14="http://schemas.microsoft.com/office/powerpoint/2010/main" val="23754017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2FB0E5-F0A2-E3F5-71A0-8CC627A39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(</a:t>
            </a:r>
            <a:r>
              <a:rPr lang="en-GB" dirty="0" err="1"/>
              <a:t>Strikt</a:t>
            </a:r>
            <a:r>
              <a:rPr lang="en-GB" dirty="0"/>
              <a:t>) </a:t>
            </a:r>
            <a:r>
              <a:rPr lang="en-GB" dirty="0" err="1"/>
              <a:t>Stijgende</a:t>
            </a:r>
            <a:r>
              <a:rPr lang="en-GB" dirty="0"/>
              <a:t>/</a:t>
            </a:r>
            <a:r>
              <a:rPr lang="en-GB" dirty="0" err="1"/>
              <a:t>Dalende</a:t>
            </a:r>
            <a:r>
              <a:rPr lang="en-GB" dirty="0"/>
              <a:t> </a:t>
            </a:r>
            <a:r>
              <a:rPr lang="en-GB" dirty="0" err="1"/>
              <a:t>Rijen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jdelijke aanduiding voor inhoud 2">
                <a:extLst>
                  <a:ext uri="{FF2B5EF4-FFF2-40B4-BE49-F238E27FC236}">
                    <a16:creationId xmlns:a16="http://schemas.microsoft.com/office/drawing/2014/main" id="{3520896E-5F2C-D486-D14B-00E6A40005C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nl-BE" dirty="0"/>
                  <a:t>Een rij</a:t>
                </a:r>
                <a:r>
                  <a:rPr lang="nl-BE" b="1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nl-BE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nl-BE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nl-BE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nl-BE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nl-BE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nl-BE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nl-BE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nl-BE" i="1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</m:sSubSup>
                  </m:oMath>
                </a14:m>
                <a:r>
                  <a:rPr lang="nl-BE" dirty="0"/>
                  <a:t> is een </a:t>
                </a:r>
                <a:r>
                  <a:rPr lang="nl-BE" b="1" dirty="0"/>
                  <a:t>stijgende</a:t>
                </a:r>
                <a:r>
                  <a:rPr lang="nl-BE" dirty="0"/>
                  <a:t> rij als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nl-B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nl-BE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nl-BE" i="1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nl-B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nl-BE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nl-BE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nl-BE" i="1">
                        <a:latin typeface="Cambria Math" panose="02040503050406030204" pitchFamily="18" charset="0"/>
                      </a:rPr>
                      <m:t>,  ∀</m:t>
                    </m:r>
                    <m:r>
                      <a:rPr lang="nl-BE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nl-BE" i="1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nl-B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i="1">
                            <a:latin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nl-BE" i="1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nl-BE" i="1">
                            <a:latin typeface="Cambria Math" panose="02040503050406030204" pitchFamily="18" charset="0"/>
                          </a:rPr>
                          <m:t>≥1</m:t>
                        </m:r>
                      </m:sub>
                    </m:sSub>
                  </m:oMath>
                </a14:m>
                <a:endParaRPr lang="nl-BE" dirty="0"/>
              </a:p>
              <a:p>
                <a:r>
                  <a:rPr lang="nl-BE" dirty="0"/>
                  <a:t>Een rij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nl-BE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nl-BE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nl-BE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nl-BE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nl-BE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nl-BE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nl-BE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nl-BE" i="1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</m:sSubSup>
                  </m:oMath>
                </a14:m>
                <a:r>
                  <a:rPr lang="nl-BE" dirty="0"/>
                  <a:t> is een </a:t>
                </a:r>
                <a:r>
                  <a:rPr lang="nl-BE" b="1" dirty="0"/>
                  <a:t>strikt stijgende rij</a:t>
                </a:r>
                <a:r>
                  <a:rPr lang="nl-BE" dirty="0"/>
                  <a:t> als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nl-B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nl-BE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nl-BE" i="1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nl-B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nl-BE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nl-BE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nl-BE" i="1">
                        <a:latin typeface="Cambria Math" panose="02040503050406030204" pitchFamily="18" charset="0"/>
                      </a:rPr>
                      <m:t>,  ∀</m:t>
                    </m:r>
                    <m:r>
                      <a:rPr lang="nl-BE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nl-BE" i="1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nl-B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i="1">
                            <a:latin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nl-BE" i="1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nl-BE" i="1">
                            <a:latin typeface="Cambria Math" panose="02040503050406030204" pitchFamily="18" charset="0"/>
                          </a:rPr>
                          <m:t>≥1</m:t>
                        </m:r>
                      </m:sub>
                    </m:sSub>
                  </m:oMath>
                </a14:m>
                <a:endParaRPr lang="nl-BE" dirty="0"/>
              </a:p>
              <a:p>
                <a:r>
                  <a:rPr lang="nl-BE" dirty="0"/>
                  <a:t>Een rij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nl-BE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nl-BE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nl-BE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nl-BE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nl-BE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nl-BE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nl-BE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nl-BE" i="1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</m:sSubSup>
                  </m:oMath>
                </a14:m>
                <a:r>
                  <a:rPr lang="nl-BE" dirty="0"/>
                  <a:t> is een </a:t>
                </a:r>
                <a:r>
                  <a:rPr lang="nl-BE" b="1" dirty="0"/>
                  <a:t>dalende rij </a:t>
                </a:r>
                <a:r>
                  <a:rPr lang="nl-BE" dirty="0"/>
                  <a:t>als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nl-B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nl-BE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nl-BE" i="1"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nl-B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nl-BE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nl-BE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nl-BE" i="1">
                        <a:latin typeface="Cambria Math" panose="02040503050406030204" pitchFamily="18" charset="0"/>
                      </a:rPr>
                      <m:t>,  ∀</m:t>
                    </m:r>
                    <m:r>
                      <a:rPr lang="nl-BE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nl-BE" i="1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nl-B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i="1">
                            <a:latin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nl-BE" i="1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nl-BE" i="1">
                            <a:latin typeface="Cambria Math" panose="02040503050406030204" pitchFamily="18" charset="0"/>
                          </a:rPr>
                          <m:t>≥1</m:t>
                        </m:r>
                      </m:sub>
                    </m:sSub>
                  </m:oMath>
                </a14:m>
                <a:endParaRPr lang="nl-BE" dirty="0"/>
              </a:p>
              <a:p>
                <a:r>
                  <a:rPr lang="nl-BE" dirty="0"/>
                  <a:t>Een rij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nl-BE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nl-BE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nl-BE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nl-BE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nl-BE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nl-BE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nl-BE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nl-BE" i="1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</m:sSubSup>
                  </m:oMath>
                </a14:m>
                <a:r>
                  <a:rPr lang="nl-BE" dirty="0"/>
                  <a:t> is een </a:t>
                </a:r>
                <a:r>
                  <a:rPr lang="nl-BE" b="1" dirty="0"/>
                  <a:t>strikt dalende rij </a:t>
                </a:r>
                <a:r>
                  <a:rPr lang="nl-BE" dirty="0"/>
                  <a:t>als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nl-B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nl-BE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nl-BE" i="1"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nl-B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nl-BE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nl-BE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nl-BE" i="1">
                        <a:latin typeface="Cambria Math" panose="02040503050406030204" pitchFamily="18" charset="0"/>
                      </a:rPr>
                      <m:t>,  ∀</m:t>
                    </m:r>
                    <m:r>
                      <a:rPr lang="nl-BE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nl-BE" i="1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nl-B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i="1">
                            <a:latin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nl-BE" i="1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nl-BE" i="1">
                            <a:latin typeface="Cambria Math" panose="02040503050406030204" pitchFamily="18" charset="0"/>
                          </a:rPr>
                          <m:t>≥1</m:t>
                        </m:r>
                      </m:sub>
                    </m:sSub>
                  </m:oMath>
                </a14:m>
                <a:endParaRPr lang="nl-BE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Tijdelijke aanduiding voor inhoud 2">
                <a:extLst>
                  <a:ext uri="{FF2B5EF4-FFF2-40B4-BE49-F238E27FC236}">
                    <a16:creationId xmlns:a16="http://schemas.microsoft.com/office/drawing/2014/main" id="{3520896E-5F2C-D486-D14B-00E6A40005C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20939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el 1">
                <a:extLst>
                  <a:ext uri="{FF2B5EF4-FFF2-40B4-BE49-F238E27FC236}">
                    <a16:creationId xmlns:a16="http://schemas.microsoft.com/office/drawing/2014/main" id="{464124DA-82BA-9DB7-B5EE-158540FB25F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GB" dirty="0"/>
                  <a:t>Wat </a:t>
                </a:r>
                <a:r>
                  <a:rPr lang="en-GB" dirty="0" err="1"/>
                  <a:t>voor</a:t>
                </a:r>
                <a:r>
                  <a:rPr lang="en-GB" dirty="0"/>
                  <a:t> </a:t>
                </a:r>
                <a:r>
                  <a:rPr lang="en-GB" dirty="0" err="1"/>
                  <a:t>soort</a:t>
                </a:r>
                <a:r>
                  <a:rPr lang="en-GB" dirty="0"/>
                  <a:t> </a:t>
                </a:r>
                <a:r>
                  <a:rPr lang="en-GB" dirty="0" err="1"/>
                  <a:t>rij</a:t>
                </a:r>
                <a:r>
                  <a:rPr lang="en-GB" dirty="0"/>
                  <a:t>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B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nl-BE" b="0" i="1" smtClean="0">
                        <a:latin typeface="Cambria Math" panose="02040503050406030204" pitchFamily="18" charset="0"/>
                      </a:rPr>
                      <m:t>=1, ∀</m:t>
                    </m:r>
                    <m:r>
                      <a:rPr lang="nl-BE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nl-BE" b="0" i="1" smtClean="0">
                        <a:latin typeface="Cambria Math" panose="02040503050406030204" pitchFamily="18" charset="0"/>
                      </a:rPr>
                      <m:t>≥1</m:t>
                    </m:r>
                  </m:oMath>
                </a14:m>
                <a:r>
                  <a:rPr lang="en-GB" dirty="0"/>
                  <a:t>?</a:t>
                </a:r>
              </a:p>
            </p:txBody>
          </p:sp>
        </mc:Choice>
        <mc:Fallback xmlns="">
          <p:sp>
            <p:nvSpPr>
              <p:cNvPr id="2" name="Titel 1">
                <a:extLst>
                  <a:ext uri="{FF2B5EF4-FFF2-40B4-BE49-F238E27FC236}">
                    <a16:creationId xmlns:a16="http://schemas.microsoft.com/office/drawing/2014/main" id="{464124DA-82BA-9DB7-B5EE-158540FB25F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0A003A5-7D49-8496-D965-591A670F09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Zowel een </a:t>
            </a:r>
            <a:r>
              <a:rPr lang="nl-BE" b="1" dirty="0"/>
              <a:t>dalende als stijgende </a:t>
            </a:r>
            <a:r>
              <a:rPr lang="nl-BE" dirty="0"/>
              <a:t>rij</a:t>
            </a:r>
          </a:p>
          <a:p>
            <a:r>
              <a:rPr lang="nl-BE" dirty="0"/>
              <a:t>Geen strikte ongelijkheid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76353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44A0E97-2262-CE27-6E2B-2A6F3CE16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Limiet</a:t>
            </a:r>
            <a:r>
              <a:rPr lang="en-GB" dirty="0"/>
              <a:t> van </a:t>
            </a:r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rij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jdelijke aanduiding voor inhoud 2">
                <a:extLst>
                  <a:ext uri="{FF2B5EF4-FFF2-40B4-BE49-F238E27FC236}">
                    <a16:creationId xmlns:a16="http://schemas.microsoft.com/office/drawing/2014/main" id="{2FCFDDF3-640C-AD6F-E23F-5D466765826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9785465" cy="4351338"/>
              </a:xfrm>
            </p:spPr>
            <p:txBody>
              <a:bodyPr/>
              <a:lstStyle/>
              <a:p>
                <a:r>
                  <a:rPr lang="nl-BE" dirty="0"/>
                  <a:t>We zeggen dat </a:t>
                </a:r>
                <a14:m>
                  <m:oMath xmlns:m="http://schemas.openxmlformats.org/officeDocument/2006/math">
                    <m:r>
                      <a:rPr lang="nl-BE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nl-BE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nl-BE" dirty="0" smtClean="0">
                        <a:latin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nl-BE" dirty="0"/>
                  <a:t> </a:t>
                </a:r>
                <a:r>
                  <a:rPr lang="nl-BE" b="1" dirty="0"/>
                  <a:t>de limiet </a:t>
                </a:r>
                <a:r>
                  <a:rPr lang="nl-BE" dirty="0"/>
                  <a:t>is van de rij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nl-BE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nl-BE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nl-BE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nl-BE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nl-BE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nl-BE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nl-BE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nl-BE" i="1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</m:sSubSup>
                    <m:r>
                      <a:rPr lang="nl-BE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nl-BE" dirty="0"/>
                  <a:t> als geldt dat </a:t>
                </a:r>
                <a14:m>
                  <m:oMath xmlns:m="http://schemas.openxmlformats.org/officeDocument/2006/math">
                    <m:r>
                      <a:rPr lang="nl-BE" i="1">
                        <a:latin typeface="Cambria Math" panose="02040503050406030204" pitchFamily="18" charset="0"/>
                      </a:rPr>
                      <m:t>∀</m:t>
                    </m:r>
                    <m:r>
                      <a:rPr lang="nl-BE" i="1">
                        <a:latin typeface="Cambria Math" panose="02040503050406030204" pitchFamily="18" charset="0"/>
                      </a:rPr>
                      <m:t>𝜖</m:t>
                    </m:r>
                    <m:r>
                      <a:rPr lang="nl-BE" i="1">
                        <a:latin typeface="Cambria Math" panose="02040503050406030204" pitchFamily="18" charset="0"/>
                      </a:rPr>
                      <m:t>&gt;0,∃</m:t>
                    </m:r>
                    <m:r>
                      <a:rPr lang="nl-BE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nl-BE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nl-BE" i="1">
                        <a:latin typeface="Cambria Math" panose="02040503050406030204" pitchFamily="18" charset="0"/>
                      </a:rPr>
                      <m:t>ℕ</m:t>
                    </m:r>
                  </m:oMath>
                </a14:m>
                <a:r>
                  <a:rPr lang="nl-BE" dirty="0"/>
                  <a:t> zodat</a:t>
                </a:r>
              </a:p>
              <a:p>
                <a:endParaRPr lang="nl-BE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nl-B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nl-B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BE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nl-BE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nl-BE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nl-BE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</m:d>
                      <m:r>
                        <a:rPr lang="nl-BE" i="1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nl-BE" i="1"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nl-BE" i="1">
                          <a:latin typeface="Cambria Math" panose="02040503050406030204" pitchFamily="18" charset="0"/>
                        </a:rPr>
                        <m:t>,  ∀</m:t>
                      </m:r>
                      <m:r>
                        <a:rPr lang="nl-BE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nl-BE" i="1">
                          <a:latin typeface="Cambria Math" panose="02040503050406030204" pitchFamily="18" charset="0"/>
                        </a:rPr>
                        <m:t>≥</m:t>
                      </m:r>
                      <m:r>
                        <a:rPr lang="nl-BE" i="1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nl-BE" i="1">
                          <a:latin typeface="Cambria Math" panose="02040503050406030204" pitchFamily="18" charset="0"/>
                        </a:rPr>
                        <m:t>    </m:t>
                      </m:r>
                    </m:oMath>
                  </m:oMathPara>
                </a14:m>
                <a:endParaRPr lang="nl-BE" dirty="0"/>
              </a:p>
              <a:p>
                <a:pPr marL="0" indent="0">
                  <a:buNone/>
                </a:pPr>
                <a:endParaRPr lang="nl-BE" dirty="0"/>
              </a:p>
              <a:p>
                <a:r>
                  <a:rPr lang="nl-BE" dirty="0"/>
                  <a:t>Dit noteren we ook als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nl-BE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nl-BE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nl-BE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nl-BE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nl-BE" i="1">
                                <a:latin typeface="Cambria Math" panose="02040503050406030204" pitchFamily="18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nl-BE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nl-BE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nl-BE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func>
                    <m:r>
                      <a:rPr lang="nl-B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nl-BE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nl-BE" dirty="0"/>
                  <a:t>. </a:t>
                </a:r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Tijdelijke aanduiding voor inhoud 2">
                <a:extLst>
                  <a:ext uri="{FF2B5EF4-FFF2-40B4-BE49-F238E27FC236}">
                    <a16:creationId xmlns:a16="http://schemas.microsoft.com/office/drawing/2014/main" id="{2FCFDDF3-640C-AD6F-E23F-5D466765826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9785465" cy="4351338"/>
              </a:xfrm>
              <a:blipFill>
                <a:blip r:embed="rId2"/>
                <a:stretch>
                  <a:fillRect l="-1121" t="-238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774087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4588CA-3BBF-8750-BF6B-FFD9A7888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Hoe ziet de limiet eruit?</a:t>
            </a:r>
          </a:p>
        </p:txBody>
      </p:sp>
      <p:pic>
        <p:nvPicPr>
          <p:cNvPr id="4" name="Picture 2" descr="For each '&quot;`UNIQ--postMath-0000003B-QINU`&quot;' there are only finitely many sequence members outside the epsilon tube.">
            <a:extLst>
              <a:ext uri="{FF2B5EF4-FFF2-40B4-BE49-F238E27FC236}">
                <a16:creationId xmlns:a16="http://schemas.microsoft.com/office/drawing/2014/main" id="{CF03CD4B-1708-3360-87B7-91CF8650AAF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598"/>
          <a:stretch>
            <a:fillRect/>
          </a:stretch>
        </p:blipFill>
        <p:spPr bwMode="auto">
          <a:xfrm>
            <a:off x="1852409" y="1825625"/>
            <a:ext cx="7672591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kstvak 4">
                <a:extLst>
                  <a:ext uri="{FF2B5EF4-FFF2-40B4-BE49-F238E27FC236}">
                    <a16:creationId xmlns:a16="http://schemas.microsoft.com/office/drawing/2014/main" id="{C336E228-2C27-7EBE-D835-1A8E3E96D5B6}"/>
                  </a:ext>
                </a:extLst>
              </p:cNvPr>
              <p:cNvSpPr txBox="1"/>
              <p:nvPr/>
            </p:nvSpPr>
            <p:spPr>
              <a:xfrm>
                <a:off x="1662658" y="1690688"/>
                <a:ext cx="603627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BE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BE" sz="36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nl-BE" sz="3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nl-BE" sz="3600" dirty="0"/>
              </a:p>
            </p:txBody>
          </p:sp>
        </mc:Choice>
        <mc:Fallback xmlns="">
          <p:sp>
            <p:nvSpPr>
              <p:cNvPr id="5" name="Tekstvak 4">
                <a:extLst>
                  <a:ext uri="{FF2B5EF4-FFF2-40B4-BE49-F238E27FC236}">
                    <a16:creationId xmlns:a16="http://schemas.microsoft.com/office/drawing/2014/main" id="{C336E228-2C27-7EBE-D835-1A8E3E96D5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2658" y="1690688"/>
                <a:ext cx="603627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kstvak 5">
                <a:extLst>
                  <a:ext uri="{FF2B5EF4-FFF2-40B4-BE49-F238E27FC236}">
                    <a16:creationId xmlns:a16="http://schemas.microsoft.com/office/drawing/2014/main" id="{D8D96501-F2A9-5E99-E5EA-486CB4C2CFD0}"/>
                  </a:ext>
                </a:extLst>
              </p:cNvPr>
              <p:cNvSpPr txBox="1"/>
              <p:nvPr/>
            </p:nvSpPr>
            <p:spPr>
              <a:xfrm>
                <a:off x="9531271" y="5395357"/>
                <a:ext cx="366960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BE" sz="3600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nl-BE" sz="3600" dirty="0"/>
              </a:p>
            </p:txBody>
          </p:sp>
        </mc:Choice>
        <mc:Fallback xmlns="">
          <p:sp>
            <p:nvSpPr>
              <p:cNvPr id="6" name="Tekstvak 5">
                <a:extLst>
                  <a:ext uri="{FF2B5EF4-FFF2-40B4-BE49-F238E27FC236}">
                    <a16:creationId xmlns:a16="http://schemas.microsoft.com/office/drawing/2014/main" id="{D8D96501-F2A9-5E99-E5EA-486CB4C2CF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1271" y="5395357"/>
                <a:ext cx="366960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hthoek 6">
            <a:extLst>
              <a:ext uri="{FF2B5EF4-FFF2-40B4-BE49-F238E27FC236}">
                <a16:creationId xmlns:a16="http://schemas.microsoft.com/office/drawing/2014/main" id="{BC0D4D77-3BEB-BB0D-C699-96D670192BD9}"/>
              </a:ext>
            </a:extLst>
          </p:cNvPr>
          <p:cNvSpPr/>
          <p:nvPr/>
        </p:nvSpPr>
        <p:spPr>
          <a:xfrm>
            <a:off x="9189720" y="2865120"/>
            <a:ext cx="762000" cy="196596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kstvak 7">
                <a:extLst>
                  <a:ext uri="{FF2B5EF4-FFF2-40B4-BE49-F238E27FC236}">
                    <a16:creationId xmlns:a16="http://schemas.microsoft.com/office/drawing/2014/main" id="{A6162EFE-AE5E-E1DC-8453-039B203D1640}"/>
                  </a:ext>
                </a:extLst>
              </p:cNvPr>
              <p:cNvSpPr txBox="1"/>
              <p:nvPr/>
            </p:nvSpPr>
            <p:spPr>
              <a:xfrm>
                <a:off x="9220200" y="3571101"/>
                <a:ext cx="349326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BE" sz="3600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nl-BE" sz="3600" dirty="0"/>
              </a:p>
            </p:txBody>
          </p:sp>
        </mc:Choice>
        <mc:Fallback xmlns="">
          <p:sp>
            <p:nvSpPr>
              <p:cNvPr id="8" name="Tekstvak 7">
                <a:extLst>
                  <a:ext uri="{FF2B5EF4-FFF2-40B4-BE49-F238E27FC236}">
                    <a16:creationId xmlns:a16="http://schemas.microsoft.com/office/drawing/2014/main" id="{A6162EFE-AE5E-E1DC-8453-039B203D16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0200" y="3571101"/>
                <a:ext cx="349326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kstvak 9">
                <a:extLst>
                  <a:ext uri="{FF2B5EF4-FFF2-40B4-BE49-F238E27FC236}">
                    <a16:creationId xmlns:a16="http://schemas.microsoft.com/office/drawing/2014/main" id="{FF6D3670-8475-3CE4-3606-FB67A1DA2462}"/>
                  </a:ext>
                </a:extLst>
              </p:cNvPr>
              <p:cNvSpPr txBox="1"/>
              <p:nvPr/>
            </p:nvSpPr>
            <p:spPr>
              <a:xfrm>
                <a:off x="9189720" y="2875002"/>
                <a:ext cx="1128642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BE" sz="36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nl-BE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nl-BE" sz="3600" b="0" i="1" smtClean="0">
                          <a:latin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nl-BE" sz="3600" dirty="0"/>
              </a:p>
            </p:txBody>
          </p:sp>
        </mc:Choice>
        <mc:Fallback xmlns="">
          <p:sp>
            <p:nvSpPr>
              <p:cNvPr id="10" name="Tekstvak 9">
                <a:extLst>
                  <a:ext uri="{FF2B5EF4-FFF2-40B4-BE49-F238E27FC236}">
                    <a16:creationId xmlns:a16="http://schemas.microsoft.com/office/drawing/2014/main" id="{FF6D3670-8475-3CE4-3606-FB67A1DA24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9720" y="2875002"/>
                <a:ext cx="1128642" cy="5539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kstvak 15">
                <a:extLst>
                  <a:ext uri="{FF2B5EF4-FFF2-40B4-BE49-F238E27FC236}">
                    <a16:creationId xmlns:a16="http://schemas.microsoft.com/office/drawing/2014/main" id="{CAA244BE-F654-8A14-DB6F-708165CAA20B}"/>
                  </a:ext>
                </a:extLst>
              </p:cNvPr>
              <p:cNvSpPr txBox="1"/>
              <p:nvPr/>
            </p:nvSpPr>
            <p:spPr>
              <a:xfrm>
                <a:off x="9210949" y="4244042"/>
                <a:ext cx="1128642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BE" sz="36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nl-BE" sz="36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nl-BE" sz="3600" b="0" i="1" smtClean="0">
                          <a:latin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nl-BE" sz="3600" dirty="0"/>
              </a:p>
            </p:txBody>
          </p:sp>
        </mc:Choice>
        <mc:Fallback xmlns="">
          <p:sp>
            <p:nvSpPr>
              <p:cNvPr id="16" name="Tekstvak 15">
                <a:extLst>
                  <a:ext uri="{FF2B5EF4-FFF2-40B4-BE49-F238E27FC236}">
                    <a16:creationId xmlns:a16="http://schemas.microsoft.com/office/drawing/2014/main" id="{CAA244BE-F654-8A14-DB6F-708165CAA2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10949" y="4244042"/>
                <a:ext cx="1128642" cy="55399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Rechte verbindingslijn 19">
            <a:extLst>
              <a:ext uri="{FF2B5EF4-FFF2-40B4-BE49-F238E27FC236}">
                <a16:creationId xmlns:a16="http://schemas.microsoft.com/office/drawing/2014/main" id="{4704BE22-E68F-E096-B1BE-17F463C6516B}"/>
              </a:ext>
            </a:extLst>
          </p:cNvPr>
          <p:cNvCxnSpPr>
            <a:cxnSpLocks/>
          </p:cNvCxnSpPr>
          <p:nvPr/>
        </p:nvCxnSpPr>
        <p:spPr>
          <a:xfrm>
            <a:off x="5135880" y="2072640"/>
            <a:ext cx="0" cy="326136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kstvak 22">
                <a:extLst>
                  <a:ext uri="{FF2B5EF4-FFF2-40B4-BE49-F238E27FC236}">
                    <a16:creationId xmlns:a16="http://schemas.microsoft.com/office/drawing/2014/main" id="{C3B9E500-3576-35B1-E7CA-46ACBAA7BAD2}"/>
                  </a:ext>
                </a:extLst>
              </p:cNvPr>
              <p:cNvSpPr txBox="1"/>
              <p:nvPr/>
            </p:nvSpPr>
            <p:spPr>
              <a:xfrm>
                <a:off x="4913832" y="5478482"/>
                <a:ext cx="444096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BE" sz="3600" b="0" i="1" smtClean="0"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nl-BE" sz="3600" dirty="0"/>
              </a:p>
            </p:txBody>
          </p:sp>
        </mc:Choice>
        <mc:Fallback xmlns="">
          <p:sp>
            <p:nvSpPr>
              <p:cNvPr id="23" name="Tekstvak 22">
                <a:extLst>
                  <a:ext uri="{FF2B5EF4-FFF2-40B4-BE49-F238E27FC236}">
                    <a16:creationId xmlns:a16="http://schemas.microsoft.com/office/drawing/2014/main" id="{C3B9E500-3576-35B1-E7CA-46ACBAA7BA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3832" y="5478482"/>
                <a:ext cx="444096" cy="55399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27827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el 1">
                <a:extLst>
                  <a:ext uri="{FF2B5EF4-FFF2-40B4-BE49-F238E27FC236}">
                    <a16:creationId xmlns:a16="http://schemas.microsoft.com/office/drawing/2014/main" id="{C28F0E2C-EA0F-6226-1DF9-C3A8E38F59B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GB" dirty="0"/>
                  <a:t>Wat is de </a:t>
                </a:r>
                <a:r>
                  <a:rPr lang="en-GB" dirty="0" err="1"/>
                  <a:t>limiet</a:t>
                </a:r>
                <a:r>
                  <a:rPr lang="en-GB" dirty="0"/>
                  <a:t> van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B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nl-BE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nl-B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nl-B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nl-BE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e>
                      <m:sup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GB" dirty="0"/>
                  <a:t>, </a:t>
                </a:r>
                <a14:m>
                  <m:oMath xmlns:m="http://schemas.openxmlformats.org/officeDocument/2006/math">
                    <m:r>
                      <a:rPr lang="nl-BE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nl-BE" b="0" i="1" smtClean="0">
                        <a:latin typeface="Cambria Math" panose="02040503050406030204" pitchFamily="18" charset="0"/>
                      </a:rPr>
                      <m:t>≥1</m:t>
                    </m:r>
                  </m:oMath>
                </a14:m>
                <a:r>
                  <a:rPr lang="en-GB" dirty="0"/>
                  <a:t>?</a:t>
                </a:r>
              </a:p>
            </p:txBody>
          </p:sp>
        </mc:Choice>
        <mc:Fallback xmlns="">
          <p:sp>
            <p:nvSpPr>
              <p:cNvPr id="2" name="Titel 1">
                <a:extLst>
                  <a:ext uri="{FF2B5EF4-FFF2-40B4-BE49-F238E27FC236}">
                    <a16:creationId xmlns:a16="http://schemas.microsoft.com/office/drawing/2014/main" id="{C28F0E2C-EA0F-6226-1DF9-C3A8E38F59B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jdelijke aanduiding voor inhoud 2">
                <a:extLst>
                  <a:ext uri="{FF2B5EF4-FFF2-40B4-BE49-F238E27FC236}">
                    <a16:creationId xmlns:a16="http://schemas.microsoft.com/office/drawing/2014/main" id="{56DB65F0-941E-3663-F8B5-9CFCAC00E58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nl-BE" b="0" i="1" smtClean="0">
                        <a:latin typeface="Cambria Math" panose="02040503050406030204" pitchFamily="18" charset="0"/>
                      </a:rPr>
                      <m:t>−1, 1, −1, 1, −1, 1, −1, 1, −1,⋯</m:t>
                    </m:r>
                  </m:oMath>
                </a14:m>
                <a:endParaRPr lang="en-GB" dirty="0"/>
              </a:p>
              <a:p>
                <a:r>
                  <a:rPr lang="en-GB" dirty="0"/>
                  <a:t>De </a:t>
                </a:r>
                <a:r>
                  <a:rPr lang="en-GB" dirty="0" err="1"/>
                  <a:t>waarden</a:t>
                </a:r>
                <a:r>
                  <a:rPr lang="en-GB" dirty="0"/>
                  <a:t> </a:t>
                </a:r>
                <a:r>
                  <a:rPr lang="en-GB" dirty="0" err="1"/>
                  <a:t>wisselen</a:t>
                </a:r>
                <a:r>
                  <a:rPr lang="en-GB" dirty="0"/>
                  <a:t> </a:t>
                </a:r>
                <a:r>
                  <a:rPr lang="en-GB" dirty="0" err="1"/>
                  <a:t>tussen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r>
                      <a:rPr lang="nl-BE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GB" dirty="0"/>
                  <a:t> </a:t>
                </a:r>
                <a:r>
                  <a:rPr lang="en-GB" dirty="0" err="1"/>
                  <a:t>en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r>
                      <a:rPr lang="nl-BE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GB" dirty="0"/>
                  <a:t>. </a:t>
                </a:r>
              </a:p>
              <a:p>
                <a:r>
                  <a:rPr lang="en-GB" dirty="0"/>
                  <a:t>De </a:t>
                </a:r>
                <a:r>
                  <a:rPr lang="en-GB" dirty="0" err="1"/>
                  <a:t>rij</a:t>
                </a:r>
                <a:r>
                  <a:rPr lang="en-GB" dirty="0"/>
                  <a:t> </a:t>
                </a:r>
                <a:r>
                  <a:rPr lang="en-GB" dirty="0" err="1"/>
                  <a:t>zal</a:t>
                </a:r>
                <a:r>
                  <a:rPr lang="en-GB" dirty="0"/>
                  <a:t> </a:t>
                </a:r>
                <a:r>
                  <a:rPr lang="en-GB" dirty="0" err="1"/>
                  <a:t>niet</a:t>
                </a:r>
                <a:r>
                  <a:rPr lang="en-GB" dirty="0"/>
                  <a:t> </a:t>
                </a:r>
                <a:r>
                  <a:rPr lang="en-GB" dirty="0" err="1"/>
                  <a:t>convergeren</a:t>
                </a:r>
                <a:r>
                  <a:rPr lang="en-GB" dirty="0"/>
                  <a:t> </a:t>
                </a:r>
                <a:r>
                  <a:rPr lang="en-GB" dirty="0" err="1"/>
                  <a:t>naar</a:t>
                </a:r>
                <a:r>
                  <a:rPr lang="en-GB" dirty="0"/>
                  <a:t> </a:t>
                </a:r>
                <a:r>
                  <a:rPr lang="en-GB" dirty="0" err="1"/>
                  <a:t>één</a:t>
                </a:r>
                <a:r>
                  <a:rPr lang="en-GB" dirty="0"/>
                  <a:t> </a:t>
                </a:r>
                <a:r>
                  <a:rPr lang="en-GB" dirty="0" err="1"/>
                  <a:t>waarde</a:t>
                </a:r>
                <a:r>
                  <a:rPr lang="en-GB" dirty="0"/>
                  <a:t>.</a:t>
                </a:r>
              </a:p>
              <a:p>
                <a:r>
                  <a:rPr lang="en-GB" dirty="0"/>
                  <a:t>Een </a:t>
                </a:r>
                <a:r>
                  <a:rPr lang="en-GB" dirty="0" err="1"/>
                  <a:t>rij</a:t>
                </a:r>
                <a:r>
                  <a:rPr lang="en-GB" dirty="0"/>
                  <a:t> </a:t>
                </a:r>
                <a:r>
                  <a:rPr lang="en-GB" dirty="0" err="1"/>
                  <a:t>kan</a:t>
                </a:r>
                <a:r>
                  <a:rPr lang="en-GB" dirty="0"/>
                  <a:t> </a:t>
                </a:r>
                <a:r>
                  <a:rPr lang="en-GB" dirty="0" err="1"/>
                  <a:t>dus</a:t>
                </a:r>
                <a:r>
                  <a:rPr lang="en-GB" dirty="0"/>
                  <a:t> </a:t>
                </a:r>
                <a:r>
                  <a:rPr lang="en-GB" dirty="0" err="1"/>
                  <a:t>niet</a:t>
                </a:r>
                <a:r>
                  <a:rPr lang="en-GB" dirty="0"/>
                  <a:t> </a:t>
                </a:r>
                <a:r>
                  <a:rPr lang="en-GB" dirty="0" err="1"/>
                  <a:t>meerdere</a:t>
                </a:r>
                <a:r>
                  <a:rPr lang="en-GB" dirty="0"/>
                  <a:t> </a:t>
                </a:r>
                <a:r>
                  <a:rPr lang="en-GB" dirty="0" err="1"/>
                  <a:t>limieten</a:t>
                </a:r>
                <a:r>
                  <a:rPr lang="en-GB" dirty="0"/>
                  <a:t> </a:t>
                </a:r>
                <a:r>
                  <a:rPr lang="en-GB" dirty="0" err="1"/>
                  <a:t>hebben</a:t>
                </a:r>
                <a:endParaRPr lang="en-GB" dirty="0"/>
              </a:p>
            </p:txBody>
          </p:sp>
        </mc:Choice>
        <mc:Fallback xmlns="">
          <p:sp>
            <p:nvSpPr>
              <p:cNvPr id="3" name="Tijdelijke aanduiding voor inhoud 2">
                <a:extLst>
                  <a:ext uri="{FF2B5EF4-FFF2-40B4-BE49-F238E27FC236}">
                    <a16:creationId xmlns:a16="http://schemas.microsoft.com/office/drawing/2014/main" id="{56DB65F0-941E-3663-F8B5-9CFCAC00E58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99423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E75330-D442-689F-A884-FD9044BA93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Wanneer</a:t>
            </a:r>
            <a:r>
              <a:rPr lang="en-GB" dirty="0"/>
              <a:t> is </a:t>
            </a:r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rij</a:t>
            </a:r>
            <a:r>
              <a:rPr lang="en-GB" dirty="0"/>
              <a:t> convergent/divergent?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jdelijke aanduiding voor inhoud 2">
                <a:extLst>
                  <a:ext uri="{FF2B5EF4-FFF2-40B4-BE49-F238E27FC236}">
                    <a16:creationId xmlns:a16="http://schemas.microsoft.com/office/drawing/2014/main" id="{306A1D90-F417-E952-221A-D44AA0A038A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nl-BE" dirty="0"/>
                  <a:t>Een rij is convergent als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nl-BE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nl-BE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nl-BE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nl-BE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nl-BE" i="1">
                                  <a:latin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nl-B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BE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nl-BE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func>
                      <m:r>
                        <a:rPr lang="nl-BE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nl-BE" i="1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nl-BE" i="1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nl-BE" i="1">
                          <a:latin typeface="Cambria Math" panose="02040503050406030204" pitchFamily="18" charset="0"/>
                        </a:rPr>
                        <m:t>ℝ</m:t>
                      </m:r>
                    </m:oMath>
                  </m:oMathPara>
                </a14:m>
                <a:endParaRPr lang="nl-BE" dirty="0"/>
              </a:p>
              <a:p>
                <a:pPr marL="0" indent="0">
                  <a:buNone/>
                </a:pPr>
                <a:endParaRPr lang="nl-BE" dirty="0"/>
              </a:p>
              <a:p>
                <a:r>
                  <a:rPr lang="nl-BE" dirty="0"/>
                  <a:t>Een rij is divergent als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nl-BE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nl-BE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nl-BE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nl-BE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nl-BE" i="1">
                                  <a:latin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nl-B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BE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nl-BE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func>
                      <m:r>
                        <a:rPr lang="nl-BE" i="1">
                          <a:latin typeface="Cambria Math" panose="02040503050406030204" pitchFamily="18" charset="0"/>
                        </a:rPr>
                        <m:t>=±∞</m:t>
                      </m:r>
                    </m:oMath>
                  </m:oMathPara>
                </a14:m>
                <a:endParaRPr lang="nl-BE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Tijdelijke aanduiding voor inhoud 2">
                <a:extLst>
                  <a:ext uri="{FF2B5EF4-FFF2-40B4-BE49-F238E27FC236}">
                    <a16:creationId xmlns:a16="http://schemas.microsoft.com/office/drawing/2014/main" id="{306A1D90-F417-E952-221A-D44AA0A038A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931786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D62CD64A-458A-A008-2D19-5F2ACDD1D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Wat is een ophopingspunt van een rij?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ijdelijke aanduiding voor inhoud 6">
                <a:extLst>
                  <a:ext uri="{FF2B5EF4-FFF2-40B4-BE49-F238E27FC236}">
                    <a16:creationId xmlns:a16="http://schemas.microsoft.com/office/drawing/2014/main" id="{572526BE-8850-1682-0CEA-6BC177C21E1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nl-BE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nl-BE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nl-BE" dirty="0" smtClean="0">
                        <a:latin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nl-BE" dirty="0"/>
                  <a:t> is een ophopingspunt van de rij als er een </a:t>
                </a:r>
                <a:r>
                  <a:rPr lang="nl-BE" dirty="0" err="1"/>
                  <a:t>deelrij</a:t>
                </a:r>
                <a:r>
                  <a:rPr lang="nl-BE" dirty="0"/>
                  <a:t> bestaan waarbij dat deze </a:t>
                </a:r>
                <a:r>
                  <a:rPr lang="nl-BE" dirty="0" err="1"/>
                  <a:t>deelrij</a:t>
                </a:r>
                <a:r>
                  <a:rPr lang="nl-BE" dirty="0"/>
                  <a:t> convergeert naar </a:t>
                </a:r>
                <a14:m>
                  <m:oMath xmlns:m="http://schemas.openxmlformats.org/officeDocument/2006/math">
                    <m:r>
                      <a:rPr lang="nl-BE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endParaRPr lang="nl-BE" dirty="0"/>
              </a:p>
              <a:p>
                <a:r>
                  <a:rPr lang="nl-BE" dirty="0"/>
                  <a:t>Kan een rij meerdere ophopingspunten hebben? </a:t>
                </a:r>
              </a:p>
              <a:p>
                <a:r>
                  <a:rPr lang="nl-BE" dirty="0"/>
                  <a:t>Ja,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B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nl-BE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nl-B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nl-B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nl-BE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e>
                      <m:sup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nl-BE" dirty="0"/>
                  <a:t> voor </a:t>
                </a:r>
                <a14:m>
                  <m:oMath xmlns:m="http://schemas.openxmlformats.org/officeDocument/2006/math">
                    <m:r>
                      <a:rPr lang="nl-BE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nl-BE" b="0" i="1" smtClean="0">
                        <a:latin typeface="Cambria Math" panose="02040503050406030204" pitchFamily="18" charset="0"/>
                      </a:rPr>
                      <m:t>≥1</m:t>
                    </m:r>
                  </m:oMath>
                </a14:m>
                <a:endParaRPr lang="nl-BE" dirty="0"/>
              </a:p>
              <a:p>
                <a:r>
                  <a:rPr lang="nl-BE" dirty="0"/>
                  <a:t> </a:t>
                </a:r>
                <a14:m>
                  <m:oMath xmlns:m="http://schemas.openxmlformats.org/officeDocument/2006/math">
                    <m:r>
                      <a:rPr lang="nl-BE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nl-BE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nl-BE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nl-BE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nl-BE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nl-BE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nl-BE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nl-BE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nl-BE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nl-BE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nl-BE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nl-BE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nl-BE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nl-BE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nl-BE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nl-BE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nl-BE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nl-BE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nl-BE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nl-BE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nl-BE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nl-BE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nl-BE" b="0" i="1" smtClean="0">
                        <a:latin typeface="Cambria Math" panose="02040503050406030204" pitchFamily="18" charset="0"/>
                      </a:rPr>
                      <m:t>,⋯</m:t>
                    </m:r>
                  </m:oMath>
                </a14:m>
                <a:endParaRPr lang="en-GB" dirty="0"/>
              </a:p>
              <a:p>
                <a:r>
                  <a:rPr lang="nl-BE" dirty="0"/>
                  <a:t>Twee ophopingspunten: </a:t>
                </a:r>
                <a14:m>
                  <m:oMath xmlns:m="http://schemas.openxmlformats.org/officeDocument/2006/math">
                    <m:r>
                      <a:rPr lang="nl-BE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nl-BE" dirty="0"/>
                  <a:t> en </a:t>
                </a:r>
                <a14:m>
                  <m:oMath xmlns:m="http://schemas.openxmlformats.org/officeDocument/2006/math">
                    <m:r>
                      <a:rPr lang="nl-BE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nl-BE" dirty="0"/>
              </a:p>
            </p:txBody>
          </p:sp>
        </mc:Choice>
        <mc:Fallback xmlns="">
          <p:sp>
            <p:nvSpPr>
              <p:cNvPr id="7" name="Tijdelijke aanduiding voor inhoud 6">
                <a:extLst>
                  <a:ext uri="{FF2B5EF4-FFF2-40B4-BE49-F238E27FC236}">
                    <a16:creationId xmlns:a16="http://schemas.microsoft.com/office/drawing/2014/main" id="{572526BE-8850-1682-0CEA-6BC177C21E1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28390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1186</Words>
  <Application>Microsoft Office PowerPoint</Application>
  <PresentationFormat>Breedbeeld</PresentationFormat>
  <Paragraphs>225</Paragraphs>
  <Slides>25</Slides>
  <Notes>1</Notes>
  <HiddenSlides>0</HiddenSlides>
  <MMClips>1</MMClips>
  <ScaleCrop>false</ScaleCrop>
  <HeadingPairs>
    <vt:vector size="6" baseType="variant">
      <vt:variant>
        <vt:lpstr>Gebruikte lettertypen</vt:lpstr>
      </vt:variant>
      <vt:variant>
        <vt:i4>4</vt:i4>
      </vt:variant>
      <vt:variant>
        <vt:lpstr>Thema</vt:lpstr>
      </vt:variant>
      <vt:variant>
        <vt:i4>1</vt:i4>
      </vt:variant>
      <vt:variant>
        <vt:lpstr>Diatitels</vt:lpstr>
      </vt:variant>
      <vt:variant>
        <vt:i4>25</vt:i4>
      </vt:variant>
    </vt:vector>
  </HeadingPairs>
  <TitlesOfParts>
    <vt:vector size="30" baseType="lpstr">
      <vt:lpstr>Aptos</vt:lpstr>
      <vt:lpstr>Aptos Display</vt:lpstr>
      <vt:lpstr>Arial</vt:lpstr>
      <vt:lpstr>Cambria Math</vt:lpstr>
      <vt:lpstr>Kantoorthema</vt:lpstr>
      <vt:lpstr>Analyse I, Oefenzitting 3</vt:lpstr>
      <vt:lpstr>Vorige Oefenzitting</vt:lpstr>
      <vt:lpstr>(Strikt) Stijgende/Dalende Rijen</vt:lpstr>
      <vt:lpstr>Wat voor soort rij is u_n=1, ∀n≥1?</vt:lpstr>
      <vt:lpstr>Limiet van een rij</vt:lpstr>
      <vt:lpstr>Hoe ziet de limiet eruit?</vt:lpstr>
      <vt:lpstr>Wat is de limiet van u_n=(-1)^n, n≥1?</vt:lpstr>
      <vt:lpstr>Wanneer is een rij convergent/divergent?</vt:lpstr>
      <vt:lpstr>Wat is een ophopingspunt van een rij?</vt:lpstr>
      <vt:lpstr>Heeft een rij met meer dan één ophopingspunt een limiet?</vt:lpstr>
      <vt:lpstr>Bovenlimiet en Onderlimiet</vt:lpstr>
      <vt:lpstr>Wat als lim⁡sup=lim⁡inf? </vt:lpstr>
      <vt:lpstr>Landau-notatie</vt:lpstr>
      <vt:lpstr>Landau-notatie</vt:lpstr>
      <vt:lpstr>Landau-notatie</vt:lpstr>
      <vt:lpstr>Trucje voor limieten</vt:lpstr>
      <vt:lpstr>Oefeningen</vt:lpstr>
      <vt:lpstr>Oplossingen 3.1(b, c, e, f)</vt:lpstr>
      <vt:lpstr>Tip voor 3.1g</vt:lpstr>
      <vt:lpstr>3.1g</vt:lpstr>
      <vt:lpstr>3.2a: Hoe ophopingspunten bepalen?</vt:lpstr>
      <vt:lpstr>PowerPoint-presentatie</vt:lpstr>
      <vt:lpstr>3.2d</vt:lpstr>
      <vt:lpstr>PowerPoint-presentatie</vt:lpstr>
      <vt:lpstr>Oefeningen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Visterin</dc:creator>
  <cp:lastModifiedBy>Visterin</cp:lastModifiedBy>
  <cp:revision>149</cp:revision>
  <dcterms:created xsi:type="dcterms:W3CDTF">2025-10-17T18:54:02Z</dcterms:created>
  <dcterms:modified xsi:type="dcterms:W3CDTF">2025-10-24T20:43:58Z</dcterms:modified>
</cp:coreProperties>
</file>